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26.svg" ContentType="image/svg+xml"/>
  <Override PartName="/ppt/media/image28.svg" ContentType="image/svg+xml"/>
  <Override PartName="/ppt/media/image3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8288000" cy="10287000"/>
  <p:notesSz cx="6858000" cy="9144000"/>
  <p:embeddedFontLst>
    <p:embeddedFont>
      <p:font typeface="Cabin Bold" panose="00000800000000000000"/>
      <p:bold r:id="rId29"/>
    </p:embeddedFont>
    <p:embeddedFont>
      <p:font typeface="Cabin" panose="00000500000000000000"/>
      <p:regular r:id="rId30"/>
    </p:embeddedFont>
    <p:embeddedFont>
      <p:font typeface="Canva Sans Bold" panose="020B0803030501040103"/>
      <p:bold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36"/>
        <p:guide pos="28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171619"/>
            <a:chOff x="0" y="0"/>
            <a:chExt cx="4816593" cy="308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8575"/>
            </a:xfrm>
            <a:custGeom>
              <a:avLst/>
              <a:gdLst/>
              <a:ahLst/>
              <a:cxnLst/>
              <a:rect l="l" t="t" r="r" b="b"/>
              <a:pathLst>
                <a:path w="4816592" h="308575">
                  <a:moveTo>
                    <a:pt x="0" y="0"/>
                  </a:moveTo>
                  <a:lnTo>
                    <a:pt x="4816592" y="0"/>
                  </a:lnTo>
                  <a:lnTo>
                    <a:pt x="4816592" y="308575"/>
                  </a:lnTo>
                  <a:lnTo>
                    <a:pt x="0" y="308575"/>
                  </a:lnTo>
                  <a:close/>
                </a:path>
              </a:pathLst>
            </a:custGeom>
            <a:solidFill>
              <a:srgbClr val="0F71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56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1021758" y="2891061"/>
            <a:ext cx="4973869" cy="4973869"/>
          </a:xfrm>
          <a:custGeom>
            <a:avLst/>
            <a:gdLst/>
            <a:ahLst/>
            <a:cxnLst/>
            <a:rect l="l" t="t" r="r" b="b"/>
            <a:pathLst>
              <a:path w="4973869" h="4973869">
                <a:moveTo>
                  <a:pt x="0" y="0"/>
                </a:moveTo>
                <a:lnTo>
                  <a:pt x="4973869" y="0"/>
                </a:lnTo>
                <a:lnTo>
                  <a:pt x="4973869" y="4973868"/>
                </a:lnTo>
                <a:lnTo>
                  <a:pt x="0" y="497386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84990" y="4204154"/>
            <a:ext cx="9287537" cy="366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Real-Time Safety </a:t>
            </a:r>
            <a:endParaRPr lang="en-US" sz="70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l">
              <a:lnSpc>
                <a:spcPts val="9800"/>
              </a:lnSpc>
            </a:pPr>
            <a:r>
              <a:rPr lang="en-US" sz="7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Monitoring System</a:t>
            </a:r>
            <a:endParaRPr lang="en-US" sz="70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l">
              <a:lnSpc>
                <a:spcPts val="98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15129510" y="8930005"/>
            <a:ext cx="171640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24242F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MEERKAT</a:t>
            </a:r>
            <a:endParaRPr lang="en-US" sz="2500" b="1">
              <a:solidFill>
                <a:srgbClr val="24242F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51610" y="8966200"/>
            <a:ext cx="1562100" cy="358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4242F"/>
                </a:solidFill>
                <a:latin typeface="Source Han Sans KR" panose="020B0400000000000000" charset="-122"/>
                <a:ea typeface="Source Han Sans KR" panose="020B0400000000000000" charset="-122"/>
                <a:cs typeface="Source Han Sans KR" panose="020B0400000000000000" charset="-122"/>
                <a:sym typeface="Source Han Sans KR" panose="020B0400000000000000" charset="-122"/>
              </a:rPr>
              <a:t>2025.05.26</a:t>
            </a:r>
            <a:endParaRPr lang="en-US" sz="2000">
              <a:solidFill>
                <a:srgbClr val="24242F"/>
              </a:solidFill>
              <a:latin typeface="Source Han Sans KR" panose="020B0400000000000000" charset="-122"/>
              <a:ea typeface="Source Han Sans KR" panose="020B0400000000000000" charset="-122"/>
              <a:cs typeface="Source Han Sans KR" panose="020B0400000000000000" charset="-122"/>
              <a:sym typeface="Source Han Sans KR" panose="020B04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2140" y="3579906"/>
            <a:ext cx="325308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4242F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Project Presentation</a:t>
            </a:r>
            <a:endParaRPr lang="en-US" sz="3000">
              <a:solidFill>
                <a:srgbClr val="24242F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261740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AI Model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3315903" y="942975"/>
            <a:ext cx="14245022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79720" y="4295383"/>
            <a:ext cx="15128560" cy="4141443"/>
          </a:xfrm>
          <a:custGeom>
            <a:avLst/>
            <a:gdLst/>
            <a:ahLst/>
            <a:cxnLst/>
            <a:rect l="l" t="t" r="r" b="b"/>
            <a:pathLst>
              <a:path w="15128560" h="4141443">
                <a:moveTo>
                  <a:pt x="0" y="0"/>
                </a:moveTo>
                <a:lnTo>
                  <a:pt x="15128560" y="0"/>
                </a:lnTo>
                <a:lnTo>
                  <a:pt x="15128560" y="4141443"/>
                </a:lnTo>
                <a:lnTo>
                  <a:pt x="0" y="414144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155180" y="2310130"/>
            <a:ext cx="4304665" cy="59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</a:pPr>
            <a:r>
              <a:rPr lang="en-US" sz="3600" b="1">
                <a:solidFill>
                  <a:schemeClr val="tx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How YOLO Works:</a:t>
            </a:r>
            <a:endParaRPr lang="en-US" sz="3600" b="1">
              <a:solidFill>
                <a:schemeClr val="tx1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17895" y="3246120"/>
            <a:ext cx="6609715" cy="66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3400" b="1">
                <a:solidFill>
                  <a:srgbClr val="0F71FC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YOLO </a:t>
            </a:r>
            <a:r>
              <a:rPr lang="en-US" sz="3400" b="1">
                <a:solidFill>
                  <a:srgbClr val="00B05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- You Only Look Once</a:t>
            </a:r>
            <a:endParaRPr lang="en-US" sz="3400" b="1">
              <a:solidFill>
                <a:srgbClr val="00B05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261740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AI Model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3315903" y="942975"/>
            <a:ext cx="14245022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2301862" y="2910622"/>
            <a:ext cx="13684276" cy="5046077"/>
          </a:xfrm>
          <a:custGeom>
            <a:avLst/>
            <a:gdLst/>
            <a:ahLst/>
            <a:cxnLst/>
            <a:rect l="l" t="t" r="r" b="b"/>
            <a:pathLst>
              <a:path w="13684276" h="5046077">
                <a:moveTo>
                  <a:pt x="0" y="0"/>
                </a:moveTo>
                <a:lnTo>
                  <a:pt x="13684276" y="0"/>
                </a:lnTo>
                <a:lnTo>
                  <a:pt x="13684276" y="5046076"/>
                </a:lnTo>
                <a:lnTo>
                  <a:pt x="0" y="504607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36194" y="1786305"/>
            <a:ext cx="3215613" cy="57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</a:pPr>
            <a:r>
              <a:rPr lang="en-US" sz="3310" b="1">
                <a:solidFill>
                  <a:schemeClr val="tx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Why YOLOv8n ?</a:t>
            </a:r>
            <a:endParaRPr lang="en-US" sz="3310" b="1">
              <a:solidFill>
                <a:schemeClr val="tx1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32442" y="8365125"/>
            <a:ext cx="136890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Fast</a:t>
            </a:r>
            <a:endParaRPr lang="en-US" sz="4000" b="1">
              <a:solidFill>
                <a:srgbClr val="000000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209637" y="8481548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198882" y="8365125"/>
            <a:ext cx="247827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Accur</a:t>
            </a:r>
            <a:r>
              <a:rPr lang="en-US" sz="4000" b="1">
                <a:solidFill>
                  <a:srgbClr val="000000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ate</a:t>
            </a:r>
            <a:endParaRPr lang="en-US" sz="4000" b="1">
              <a:solidFill>
                <a:srgbClr val="000000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676078" y="8481548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4" y="0"/>
                </a:lnTo>
                <a:lnTo>
                  <a:pt x="522804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771583" y="8405348"/>
            <a:ext cx="330678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Ligh</a:t>
            </a:r>
            <a:r>
              <a:rPr lang="en-US" sz="4000" b="1">
                <a:solidFill>
                  <a:srgbClr val="000000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tweight</a:t>
            </a:r>
            <a:endParaRPr lang="en-US" sz="4000" b="1">
              <a:solidFill>
                <a:srgbClr val="000000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248778" y="8521770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484036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Website Overview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023056" y="9149133"/>
            <a:ext cx="537869" cy="152811"/>
          </a:xfrm>
          <a:custGeom>
            <a:avLst/>
            <a:gdLst/>
            <a:ahLst/>
            <a:cxnLst/>
            <a:rect l="l" t="t" r="r" b="b"/>
            <a:pathLst>
              <a:path w="537869" h="152811">
                <a:moveTo>
                  <a:pt x="0" y="0"/>
                </a:moveTo>
                <a:lnTo>
                  <a:pt x="537869" y="0"/>
                </a:lnTo>
                <a:lnTo>
                  <a:pt x="537869" y="152811"/>
                </a:lnTo>
                <a:lnTo>
                  <a:pt x="0" y="15281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521880" y="8953722"/>
            <a:ext cx="350117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F71FC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Let’s see the UI details</a:t>
            </a:r>
            <a:endParaRPr lang="en-US" sz="2500" b="1">
              <a:solidFill>
                <a:srgbClr val="0F71FC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5538867" y="942975"/>
            <a:ext cx="12022058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874559" y="4701961"/>
            <a:ext cx="6777825" cy="0"/>
          </a:xfrm>
          <a:prstGeom prst="line">
            <a:avLst/>
          </a:prstGeom>
          <a:ln w="9525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874559" y="5746931"/>
            <a:ext cx="6777825" cy="0"/>
          </a:xfrm>
          <a:prstGeom prst="line">
            <a:avLst/>
          </a:prstGeom>
          <a:ln w="9525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874559" y="6791901"/>
            <a:ext cx="6777825" cy="0"/>
          </a:xfrm>
          <a:prstGeom prst="line">
            <a:avLst/>
          </a:prstGeom>
          <a:ln w="9525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874559" y="7836871"/>
            <a:ext cx="6777825" cy="0"/>
          </a:xfrm>
          <a:prstGeom prst="line">
            <a:avLst/>
          </a:prstGeom>
          <a:ln w="9525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840255" y="4691757"/>
            <a:ext cx="6573178" cy="10204"/>
          </a:xfrm>
          <a:prstGeom prst="line">
            <a:avLst/>
          </a:prstGeom>
          <a:ln w="9525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840255" y="5736727"/>
            <a:ext cx="6573178" cy="10204"/>
          </a:xfrm>
          <a:prstGeom prst="line">
            <a:avLst/>
          </a:prstGeom>
          <a:ln w="9525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980273" y="4016967"/>
            <a:ext cx="4742762" cy="4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Login</a:t>
            </a:r>
            <a:endParaRPr lang="en-US" sz="2725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80055" y="5064760"/>
            <a:ext cx="5087620" cy="398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Home (Dashboard)</a:t>
            </a:r>
            <a:endParaRPr lang="en-US" sz="2725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80273" y="6112008"/>
            <a:ext cx="4442795" cy="4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Camera Detail</a:t>
            </a:r>
            <a:endParaRPr lang="en-US" sz="2725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80273" y="7159529"/>
            <a:ext cx="4294995" cy="4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Summary</a:t>
            </a:r>
            <a:endParaRPr lang="en-US" sz="2725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45969" y="4016967"/>
            <a:ext cx="3974881" cy="4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Timeline</a:t>
            </a:r>
            <a:endParaRPr lang="en-US" sz="2725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945969" y="5064487"/>
            <a:ext cx="4442795" cy="4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Report</a:t>
            </a:r>
            <a:endParaRPr lang="en-US" sz="2725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51298" y="4016967"/>
            <a:ext cx="372258" cy="4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01</a:t>
            </a:r>
            <a:endParaRPr lang="en-US" sz="272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51075" y="5064760"/>
            <a:ext cx="538480" cy="398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02</a:t>
            </a:r>
            <a:endParaRPr lang="en-US" sz="272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51298" y="6112008"/>
            <a:ext cx="431167" cy="4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03</a:t>
            </a:r>
            <a:endParaRPr lang="en-US" sz="272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251075" y="7159625"/>
            <a:ext cx="580390" cy="398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04</a:t>
            </a:r>
            <a:endParaRPr lang="en-US" sz="272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17150" y="4017010"/>
            <a:ext cx="566420" cy="398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05</a:t>
            </a:r>
            <a:endParaRPr lang="en-US" sz="272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17150" y="5064760"/>
            <a:ext cx="567055" cy="398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06</a:t>
            </a:r>
            <a:endParaRPr lang="en-US" sz="272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566570" y="2623142"/>
            <a:ext cx="594537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Pages of Our Website</a:t>
            </a:r>
            <a:endParaRPr lang="en-US" sz="3500" b="1">
              <a:solidFill>
                <a:srgbClr val="000000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9840255" y="6703739"/>
            <a:ext cx="6573178" cy="0"/>
          </a:xfrm>
          <a:prstGeom prst="line">
            <a:avLst/>
          </a:prstGeom>
          <a:ln w="9525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0945969" y="6031500"/>
            <a:ext cx="4442795" cy="4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Info </a:t>
            </a:r>
            <a:endParaRPr lang="en-US" sz="2725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16994" y="6031500"/>
            <a:ext cx="421089" cy="4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07</a:t>
            </a:r>
            <a:endParaRPr lang="en-US" sz="272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9840255" y="7831914"/>
            <a:ext cx="6573178" cy="4956"/>
          </a:xfrm>
          <a:prstGeom prst="line">
            <a:avLst/>
          </a:prstGeom>
          <a:ln w="9525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10945969" y="7159675"/>
            <a:ext cx="4442795" cy="4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Settings</a:t>
            </a:r>
            <a:endParaRPr lang="en-US" sz="2725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17150" y="7159625"/>
            <a:ext cx="599440" cy="398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72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08</a:t>
            </a:r>
            <a:endParaRPr lang="en-US" sz="272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31712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Login Page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3869790" y="942975"/>
            <a:ext cx="13691135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2730519" y="1727941"/>
            <a:ext cx="12826962" cy="7215166"/>
          </a:xfrm>
          <a:custGeom>
            <a:avLst/>
            <a:gdLst/>
            <a:ahLst/>
            <a:cxnLst/>
            <a:rect l="l" t="t" r="r" b="b"/>
            <a:pathLst>
              <a:path w="12826962" h="7215166">
                <a:moveTo>
                  <a:pt x="0" y="0"/>
                </a:moveTo>
                <a:lnTo>
                  <a:pt x="12826962" y="0"/>
                </a:lnTo>
                <a:lnTo>
                  <a:pt x="12826962" y="7215166"/>
                </a:lnTo>
                <a:lnTo>
                  <a:pt x="0" y="721516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4501517" y="2801956"/>
            <a:ext cx="3484323" cy="4686258"/>
            <a:chOff x="0" y="0"/>
            <a:chExt cx="946196" cy="12725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6196" cy="1272592"/>
            </a:xfrm>
            <a:custGeom>
              <a:avLst/>
              <a:gdLst/>
              <a:ahLst/>
              <a:cxnLst/>
              <a:rect l="l" t="t" r="r" b="b"/>
              <a:pathLst>
                <a:path w="946196" h="1272592">
                  <a:moveTo>
                    <a:pt x="0" y="0"/>
                  </a:moveTo>
                  <a:lnTo>
                    <a:pt x="946196" y="0"/>
                  </a:lnTo>
                  <a:lnTo>
                    <a:pt x="946196" y="1272592"/>
                  </a:lnTo>
                  <a:lnTo>
                    <a:pt x="0" y="1272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46196" cy="1310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5023919" y="7824511"/>
            <a:ext cx="2439518" cy="525932"/>
            <a:chOff x="0" y="0"/>
            <a:chExt cx="642507" cy="1385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507" cy="138517"/>
            </a:xfrm>
            <a:custGeom>
              <a:avLst/>
              <a:gdLst/>
              <a:ahLst/>
              <a:cxnLst/>
              <a:rect l="l" t="t" r="r" b="b"/>
              <a:pathLst>
                <a:path w="642507" h="138517">
                  <a:moveTo>
                    <a:pt x="0" y="0"/>
                  </a:moveTo>
                  <a:lnTo>
                    <a:pt x="642507" y="0"/>
                  </a:lnTo>
                  <a:lnTo>
                    <a:pt x="642507" y="138517"/>
                  </a:lnTo>
                  <a:lnTo>
                    <a:pt x="0" y="1385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lgDash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42507" cy="176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38B6FF"/>
                  </a:solidFill>
                  <a:latin typeface="Cabin Bold" panose="00000800000000000000"/>
                  <a:ea typeface="Cabin Bold" panose="00000800000000000000"/>
                  <a:cs typeface="Cabin Bold" panose="00000800000000000000"/>
                  <a:sym typeface="Cabin Bold" panose="00000800000000000000"/>
                </a:rPr>
                <a:t>INFO ABOUT SYSTEM</a:t>
              </a:r>
              <a:endParaRPr lang="en-US" sz="1800" b="1">
                <a:solidFill>
                  <a:srgbClr val="38B6FF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6243678" y="7488213"/>
            <a:ext cx="0" cy="306298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 rot="0">
            <a:off x="10688683" y="2801956"/>
            <a:ext cx="4098576" cy="4686258"/>
            <a:chOff x="0" y="0"/>
            <a:chExt cx="1113002" cy="12725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13002" cy="1272592"/>
            </a:xfrm>
            <a:custGeom>
              <a:avLst/>
              <a:gdLst/>
              <a:ahLst/>
              <a:cxnLst/>
              <a:rect l="l" t="t" r="r" b="b"/>
              <a:pathLst>
                <a:path w="1113002" h="1272592">
                  <a:moveTo>
                    <a:pt x="0" y="0"/>
                  </a:moveTo>
                  <a:lnTo>
                    <a:pt x="1113002" y="0"/>
                  </a:lnTo>
                  <a:lnTo>
                    <a:pt x="1113002" y="1272592"/>
                  </a:lnTo>
                  <a:lnTo>
                    <a:pt x="0" y="1272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13002" cy="1310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2737970" y="7488213"/>
            <a:ext cx="0" cy="306298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 rot="0">
            <a:off x="11518211" y="7794511"/>
            <a:ext cx="2439518" cy="525932"/>
            <a:chOff x="0" y="0"/>
            <a:chExt cx="642507" cy="1385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2507" cy="138517"/>
            </a:xfrm>
            <a:custGeom>
              <a:avLst/>
              <a:gdLst/>
              <a:ahLst/>
              <a:cxnLst/>
              <a:rect l="l" t="t" r="r" b="b"/>
              <a:pathLst>
                <a:path w="642507" h="138517">
                  <a:moveTo>
                    <a:pt x="0" y="0"/>
                  </a:moveTo>
                  <a:lnTo>
                    <a:pt x="642507" y="0"/>
                  </a:lnTo>
                  <a:lnTo>
                    <a:pt x="642507" y="138517"/>
                  </a:lnTo>
                  <a:lnTo>
                    <a:pt x="0" y="1385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lg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42507" cy="176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38B6FF"/>
                  </a:solidFill>
                  <a:latin typeface="Cabin Bold" panose="00000800000000000000"/>
                  <a:ea typeface="Cabin Bold" panose="00000800000000000000"/>
                  <a:cs typeface="Cabin Bold" panose="00000800000000000000"/>
                  <a:sym typeface="Cabin Bold" panose="00000800000000000000"/>
                </a:rPr>
                <a:t>LOGIN FORM</a:t>
              </a:r>
              <a:endParaRPr lang="en-US" sz="1800" b="1">
                <a:solidFill>
                  <a:srgbClr val="38B6FF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64934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Dashboard  Page (Home)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191999" y="942975"/>
            <a:ext cx="10368926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27104" y="1593662"/>
            <a:ext cx="16196880" cy="7899077"/>
          </a:xfrm>
          <a:custGeom>
            <a:avLst/>
            <a:gdLst/>
            <a:ahLst/>
            <a:cxnLst/>
            <a:rect l="l" t="t" r="r" b="b"/>
            <a:pathLst>
              <a:path w="16196880" h="7899077">
                <a:moveTo>
                  <a:pt x="0" y="0"/>
                </a:moveTo>
                <a:lnTo>
                  <a:pt x="16196880" y="0"/>
                </a:lnTo>
                <a:lnTo>
                  <a:pt x="16196880" y="7899077"/>
                </a:lnTo>
                <a:lnTo>
                  <a:pt x="0" y="789907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720" t="-8724" r="-569" b="-8102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519724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Camera Detail Page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95747" y="942975"/>
            <a:ext cx="11665178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40105" y="1375025"/>
            <a:ext cx="16207790" cy="8063974"/>
          </a:xfrm>
          <a:custGeom>
            <a:avLst/>
            <a:gdLst/>
            <a:ahLst/>
            <a:cxnLst/>
            <a:rect l="l" t="t" r="r" b="b"/>
            <a:pathLst>
              <a:path w="16207790" h="8063974">
                <a:moveTo>
                  <a:pt x="0" y="0"/>
                </a:moveTo>
                <a:lnTo>
                  <a:pt x="16207790" y="0"/>
                </a:lnTo>
                <a:lnTo>
                  <a:pt x="16207790" y="8063975"/>
                </a:lnTo>
                <a:lnTo>
                  <a:pt x="0" y="806397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661" t="-12465" r="-1659" b="-4345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400107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Timeline Page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699571" y="942975"/>
            <a:ext cx="12861354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612937" y="1591506"/>
            <a:ext cx="17062125" cy="7836574"/>
          </a:xfrm>
          <a:custGeom>
            <a:avLst/>
            <a:gdLst/>
            <a:ahLst/>
            <a:cxnLst/>
            <a:rect l="l" t="t" r="r" b="b"/>
            <a:pathLst>
              <a:path w="17062125" h="7836574">
                <a:moveTo>
                  <a:pt x="0" y="0"/>
                </a:moveTo>
                <a:lnTo>
                  <a:pt x="17062126" y="0"/>
                </a:lnTo>
                <a:lnTo>
                  <a:pt x="17062126" y="7836575"/>
                </a:lnTo>
                <a:lnTo>
                  <a:pt x="0" y="783657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302" t="-10492" r="-2095" b="-18587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400107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Summary Page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699571" y="942975"/>
            <a:ext cx="12861354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84755" y="1565772"/>
            <a:ext cx="14718489" cy="7861948"/>
          </a:xfrm>
          <a:custGeom>
            <a:avLst/>
            <a:gdLst/>
            <a:ahLst/>
            <a:cxnLst/>
            <a:rect l="l" t="t" r="r" b="b"/>
            <a:pathLst>
              <a:path w="14718489" h="7861948">
                <a:moveTo>
                  <a:pt x="0" y="0"/>
                </a:moveTo>
                <a:lnTo>
                  <a:pt x="14718490" y="0"/>
                </a:lnTo>
                <a:lnTo>
                  <a:pt x="14718490" y="7861948"/>
                </a:lnTo>
                <a:lnTo>
                  <a:pt x="0" y="78619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3870" t="-19905" r="-3566" b="-3762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346225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Report Page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160752" y="942975"/>
            <a:ext cx="13400173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782889" y="1727571"/>
            <a:ext cx="16722223" cy="7358883"/>
          </a:xfrm>
          <a:custGeom>
            <a:avLst/>
            <a:gdLst/>
            <a:ahLst/>
            <a:cxnLst/>
            <a:rect l="l" t="t" r="r" b="b"/>
            <a:pathLst>
              <a:path w="16722223" h="7358883">
                <a:moveTo>
                  <a:pt x="0" y="0"/>
                </a:moveTo>
                <a:lnTo>
                  <a:pt x="16722222" y="0"/>
                </a:lnTo>
                <a:lnTo>
                  <a:pt x="16722222" y="7358883"/>
                </a:lnTo>
                <a:lnTo>
                  <a:pt x="0" y="73588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328" t="-21497" b="-9300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550976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Dark and Light Mode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208262" y="942975"/>
            <a:ext cx="11352663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256857" y="2456225"/>
            <a:ext cx="17774287" cy="5901574"/>
          </a:xfrm>
          <a:custGeom>
            <a:avLst/>
            <a:gdLst/>
            <a:ahLst/>
            <a:cxnLst/>
            <a:rect l="l" t="t" r="r" b="b"/>
            <a:pathLst>
              <a:path w="17774287" h="5901574">
                <a:moveTo>
                  <a:pt x="0" y="0"/>
                </a:moveTo>
                <a:lnTo>
                  <a:pt x="17774286" y="0"/>
                </a:lnTo>
                <a:lnTo>
                  <a:pt x="17774286" y="5901574"/>
                </a:lnTo>
                <a:lnTo>
                  <a:pt x="0" y="59015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466" t="-35562" r="-2326" b="-45359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273834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Our Team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2352707" y="3813247"/>
            <a:ext cx="3903997" cy="4216256"/>
            <a:chOff x="0" y="0"/>
            <a:chExt cx="1207519" cy="13041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7519" cy="1304102"/>
            </a:xfrm>
            <a:custGeom>
              <a:avLst/>
              <a:gdLst/>
              <a:ahLst/>
              <a:cxnLst/>
              <a:rect l="l" t="t" r="r" b="b"/>
              <a:pathLst>
                <a:path w="1207519" h="1304102">
                  <a:moveTo>
                    <a:pt x="65441" y="0"/>
                  </a:moveTo>
                  <a:lnTo>
                    <a:pt x="1142078" y="0"/>
                  </a:lnTo>
                  <a:cubicBezTo>
                    <a:pt x="1178220" y="0"/>
                    <a:pt x="1207519" y="29299"/>
                    <a:pt x="1207519" y="65441"/>
                  </a:cubicBezTo>
                  <a:lnTo>
                    <a:pt x="1207519" y="1238660"/>
                  </a:lnTo>
                  <a:cubicBezTo>
                    <a:pt x="1207519" y="1256016"/>
                    <a:pt x="1200624" y="1272662"/>
                    <a:pt x="1188352" y="1284934"/>
                  </a:cubicBezTo>
                  <a:cubicBezTo>
                    <a:pt x="1176079" y="1297207"/>
                    <a:pt x="1159434" y="1304102"/>
                    <a:pt x="1142078" y="1304102"/>
                  </a:cubicBezTo>
                  <a:lnTo>
                    <a:pt x="65441" y="1304102"/>
                  </a:lnTo>
                  <a:cubicBezTo>
                    <a:pt x="29299" y="1304102"/>
                    <a:pt x="0" y="1274802"/>
                    <a:pt x="0" y="1238660"/>
                  </a:cubicBezTo>
                  <a:lnTo>
                    <a:pt x="0" y="65441"/>
                  </a:lnTo>
                  <a:cubicBezTo>
                    <a:pt x="0" y="29299"/>
                    <a:pt x="29299" y="0"/>
                    <a:pt x="65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07519" cy="1342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7193849" y="3813247"/>
            <a:ext cx="3903997" cy="4216256"/>
            <a:chOff x="0" y="0"/>
            <a:chExt cx="1207519" cy="13041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7519" cy="1304102"/>
            </a:xfrm>
            <a:custGeom>
              <a:avLst/>
              <a:gdLst/>
              <a:ahLst/>
              <a:cxnLst/>
              <a:rect l="l" t="t" r="r" b="b"/>
              <a:pathLst>
                <a:path w="1207519" h="1304102">
                  <a:moveTo>
                    <a:pt x="65441" y="0"/>
                  </a:moveTo>
                  <a:lnTo>
                    <a:pt x="1142078" y="0"/>
                  </a:lnTo>
                  <a:cubicBezTo>
                    <a:pt x="1178220" y="0"/>
                    <a:pt x="1207519" y="29299"/>
                    <a:pt x="1207519" y="65441"/>
                  </a:cubicBezTo>
                  <a:lnTo>
                    <a:pt x="1207519" y="1238660"/>
                  </a:lnTo>
                  <a:cubicBezTo>
                    <a:pt x="1207519" y="1256016"/>
                    <a:pt x="1200624" y="1272662"/>
                    <a:pt x="1188352" y="1284934"/>
                  </a:cubicBezTo>
                  <a:cubicBezTo>
                    <a:pt x="1176079" y="1297207"/>
                    <a:pt x="1159434" y="1304102"/>
                    <a:pt x="1142078" y="1304102"/>
                  </a:cubicBezTo>
                  <a:lnTo>
                    <a:pt x="65441" y="1304102"/>
                  </a:lnTo>
                  <a:cubicBezTo>
                    <a:pt x="29299" y="1304102"/>
                    <a:pt x="0" y="1274802"/>
                    <a:pt x="0" y="1238660"/>
                  </a:cubicBezTo>
                  <a:lnTo>
                    <a:pt x="0" y="65441"/>
                  </a:lnTo>
                  <a:cubicBezTo>
                    <a:pt x="0" y="29299"/>
                    <a:pt x="29299" y="0"/>
                    <a:pt x="65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07519" cy="1342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2031296" y="3813247"/>
            <a:ext cx="3903997" cy="4216256"/>
            <a:chOff x="0" y="0"/>
            <a:chExt cx="1207519" cy="13041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7519" cy="1304102"/>
            </a:xfrm>
            <a:custGeom>
              <a:avLst/>
              <a:gdLst/>
              <a:ahLst/>
              <a:cxnLst/>
              <a:rect l="l" t="t" r="r" b="b"/>
              <a:pathLst>
                <a:path w="1207519" h="1304102">
                  <a:moveTo>
                    <a:pt x="65441" y="0"/>
                  </a:moveTo>
                  <a:lnTo>
                    <a:pt x="1142078" y="0"/>
                  </a:lnTo>
                  <a:cubicBezTo>
                    <a:pt x="1178220" y="0"/>
                    <a:pt x="1207519" y="29299"/>
                    <a:pt x="1207519" y="65441"/>
                  </a:cubicBezTo>
                  <a:lnTo>
                    <a:pt x="1207519" y="1238660"/>
                  </a:lnTo>
                  <a:cubicBezTo>
                    <a:pt x="1207519" y="1256016"/>
                    <a:pt x="1200624" y="1272662"/>
                    <a:pt x="1188352" y="1284934"/>
                  </a:cubicBezTo>
                  <a:cubicBezTo>
                    <a:pt x="1176079" y="1297207"/>
                    <a:pt x="1159434" y="1304102"/>
                    <a:pt x="1142078" y="1304102"/>
                  </a:cubicBezTo>
                  <a:lnTo>
                    <a:pt x="65441" y="1304102"/>
                  </a:lnTo>
                  <a:cubicBezTo>
                    <a:pt x="29299" y="1304102"/>
                    <a:pt x="0" y="1274802"/>
                    <a:pt x="0" y="1238660"/>
                  </a:cubicBezTo>
                  <a:lnTo>
                    <a:pt x="0" y="65441"/>
                  </a:lnTo>
                  <a:cubicBezTo>
                    <a:pt x="0" y="29299"/>
                    <a:pt x="29299" y="0"/>
                    <a:pt x="65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07519" cy="1342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42510" y="2711753"/>
            <a:ext cx="11023174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24242F"/>
                </a:solidFill>
                <a:latin typeface="Source Han Sans KR" panose="020B0400000000000000" charset="-122"/>
                <a:ea typeface="Source Han Sans KR" panose="020B0400000000000000" charset="-122"/>
                <a:cs typeface="Source Han Sans KR" panose="020B0400000000000000" charset="-122"/>
                <a:sym typeface="Source Han Sans KR" panose="020B0400000000000000" charset="-122"/>
              </a:rPr>
              <a:t>Meet our Team Members</a:t>
            </a:r>
            <a:endParaRPr lang="en-US" sz="4000">
              <a:solidFill>
                <a:srgbClr val="24242F"/>
              </a:solidFill>
              <a:latin typeface="Source Han Sans KR" panose="020B0400000000000000" charset="-122"/>
              <a:ea typeface="Source Han Sans KR" panose="020B0400000000000000" charset="-122"/>
              <a:cs typeface="Source Han Sans KR" panose="020B0400000000000000" charset="-122"/>
              <a:sym typeface="Source Han Sans KR" panose="020B04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43648" y="4537634"/>
            <a:ext cx="2479373" cy="164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  <a:spcBef>
                <a:spcPct val="0"/>
              </a:spcBef>
            </a:pPr>
            <a:r>
              <a:rPr lang="en-US" sz="473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ALIBOEV</a:t>
            </a:r>
            <a:endParaRPr lang="en-US" sz="473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ctr">
              <a:lnSpc>
                <a:spcPts val="6630"/>
              </a:lnSpc>
              <a:spcBef>
                <a:spcPct val="0"/>
              </a:spcBef>
            </a:pPr>
            <a:r>
              <a:rPr lang="en-US" sz="473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ABBOS</a:t>
            </a:r>
            <a:endParaRPr lang="en-US" sz="473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55667" y="4698987"/>
            <a:ext cx="2380361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김태영</a:t>
            </a:r>
            <a:endParaRPr lang="en-US" sz="6000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93114" y="4698987"/>
            <a:ext cx="2380361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전설민</a:t>
            </a:r>
            <a:endParaRPr lang="en-US" sz="6000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32962" y="6463917"/>
            <a:ext cx="250074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Team Leader</a:t>
            </a:r>
            <a:endParaRPr lang="en-US" sz="30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AI, Frontend</a:t>
            </a:r>
            <a:endParaRPr lang="en-US" sz="30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972166" y="6463917"/>
            <a:ext cx="236386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AI, Backend</a:t>
            </a:r>
            <a:endParaRPr lang="en-US" sz="30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93114" y="6463917"/>
            <a:ext cx="24087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Backend, DB</a:t>
            </a:r>
            <a:endParaRPr lang="en-US" sz="30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3436849" y="942975"/>
            <a:ext cx="14124076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506793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Responsive Design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766431" y="942975"/>
            <a:ext cx="11794494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2209322" y="2199123"/>
            <a:ext cx="13869356" cy="7234182"/>
          </a:xfrm>
          <a:custGeom>
            <a:avLst/>
            <a:gdLst/>
            <a:ahLst/>
            <a:cxnLst/>
            <a:rect l="l" t="t" r="r" b="b"/>
            <a:pathLst>
              <a:path w="13869356" h="7234182">
                <a:moveTo>
                  <a:pt x="0" y="0"/>
                </a:moveTo>
                <a:lnTo>
                  <a:pt x="13869356" y="0"/>
                </a:lnTo>
                <a:lnTo>
                  <a:pt x="13869356" y="7234182"/>
                </a:lnTo>
                <a:lnTo>
                  <a:pt x="0" y="72341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525" t="-18036" r="-11610" b="-72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594090" y="1627505"/>
            <a:ext cx="1297940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565" b="1">
                <a:solidFill>
                  <a:schemeClr val="tx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Mobile</a:t>
            </a:r>
            <a:endParaRPr lang="en-US" sz="2565" b="1">
              <a:solidFill>
                <a:schemeClr val="tx1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55868" y="2840904"/>
            <a:ext cx="10376264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955868" y="3837552"/>
            <a:ext cx="10376264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3955868" y="4834200"/>
            <a:ext cx="10376264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3955868" y="5830849"/>
            <a:ext cx="10376264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955868" y="6827497"/>
            <a:ext cx="10376264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3955868" y="7824145"/>
            <a:ext cx="10376264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2899358" y="3075299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91774" y="7056290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99358" y="7088975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71653" y="4088135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71653" y="5100007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91774" y="6059642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98500" y="565150"/>
            <a:ext cx="365136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Our Progress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354936" y="2091893"/>
            <a:ext cx="764918" cy="44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Task</a:t>
            </a:r>
            <a:endParaRPr lang="en-US" sz="26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68449" y="3138311"/>
            <a:ext cx="1396985" cy="37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65">
                <a:solidFill>
                  <a:srgbClr val="24242F"/>
                </a:solidFill>
                <a:latin typeface="Source Han Sans KR" panose="020B0400000000000000" charset="-122"/>
                <a:ea typeface="Source Han Sans KR" panose="020B0400000000000000" charset="-122"/>
                <a:cs typeface="Source Han Sans KR" panose="020B0400000000000000" charset="-122"/>
                <a:sym typeface="Source Han Sans KR" panose="020B0400000000000000" charset="-122"/>
              </a:rPr>
              <a:t>UI Design</a:t>
            </a:r>
            <a:endParaRPr lang="en-US" sz="2165">
              <a:solidFill>
                <a:srgbClr val="24242F"/>
              </a:solidFill>
              <a:latin typeface="Source Han Sans KR" panose="020B0400000000000000" charset="-122"/>
              <a:ea typeface="Source Han Sans KR" panose="020B0400000000000000" charset="-122"/>
              <a:cs typeface="Source Han Sans KR" panose="020B0400000000000000" charset="-122"/>
              <a:sym typeface="Source Han Sans KR" panose="020B04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68449" y="4138565"/>
            <a:ext cx="1175179" cy="3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165">
                <a:solidFill>
                  <a:srgbClr val="24242F"/>
                </a:solidFill>
                <a:latin typeface="Source Han Sans KR" panose="020B0400000000000000" charset="-122"/>
                <a:ea typeface="Source Han Sans KR" panose="020B0400000000000000" charset="-122"/>
                <a:cs typeface="Source Han Sans KR" panose="020B0400000000000000" charset="-122"/>
                <a:sym typeface="Source Han Sans KR" panose="020B0400000000000000" charset="-122"/>
              </a:rPr>
              <a:t>Frontend</a:t>
            </a:r>
            <a:endParaRPr lang="en-US" sz="2165">
              <a:solidFill>
                <a:srgbClr val="24242F"/>
              </a:solidFill>
              <a:latin typeface="Source Han Sans KR" panose="020B0400000000000000" charset="-122"/>
              <a:ea typeface="Source Han Sans KR" panose="020B0400000000000000" charset="-122"/>
              <a:cs typeface="Source Han Sans KR" panose="020B0400000000000000" charset="-122"/>
              <a:sym typeface="Source Han Sans KR" panose="020B04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742147" y="2056869"/>
            <a:ext cx="895396" cy="44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30%</a:t>
            </a:r>
            <a:endParaRPr lang="en-US" sz="26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43704" y="2056869"/>
            <a:ext cx="1132522" cy="44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60%</a:t>
            </a:r>
            <a:endParaRPr lang="en-US" sz="26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224053" y="2056869"/>
            <a:ext cx="1794054" cy="44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Completed</a:t>
            </a:r>
            <a:endParaRPr lang="en-US" sz="26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68449" y="5151400"/>
            <a:ext cx="1108866" cy="3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165">
                <a:solidFill>
                  <a:srgbClr val="24242F"/>
                </a:solidFill>
                <a:latin typeface="Source Han Sans KR" panose="020B0400000000000000" charset="-122"/>
                <a:ea typeface="Source Han Sans KR" panose="020B0400000000000000" charset="-122"/>
                <a:cs typeface="Source Han Sans KR" panose="020B0400000000000000" charset="-122"/>
                <a:sym typeface="Source Han Sans KR" panose="020B0400000000000000" charset="-122"/>
              </a:rPr>
              <a:t>Backend</a:t>
            </a:r>
            <a:endParaRPr lang="en-US" sz="2165">
              <a:solidFill>
                <a:srgbClr val="24242F"/>
              </a:solidFill>
              <a:latin typeface="Source Han Sans KR" panose="020B0400000000000000" charset="-122"/>
              <a:ea typeface="Source Han Sans KR" panose="020B0400000000000000" charset="-122"/>
              <a:cs typeface="Source Han Sans KR" panose="020B0400000000000000" charset="-122"/>
              <a:sym typeface="Source Han Sans KR" panose="020B04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68449" y="6131861"/>
            <a:ext cx="2838761" cy="37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65">
                <a:solidFill>
                  <a:srgbClr val="24242F"/>
                </a:solidFill>
                <a:latin typeface="Source Han Sans KR" panose="020B0400000000000000" charset="-122"/>
                <a:ea typeface="Source Han Sans KR" panose="020B0400000000000000" charset="-122"/>
                <a:cs typeface="Source Han Sans KR" panose="020B0400000000000000" charset="-122"/>
                <a:sym typeface="Source Han Sans KR" panose="020B0400000000000000" charset="-122"/>
              </a:rPr>
              <a:t>AI Dataset </a:t>
            </a:r>
            <a:endParaRPr lang="en-US" sz="2165">
              <a:solidFill>
                <a:srgbClr val="24242F"/>
              </a:solidFill>
              <a:latin typeface="Source Han Sans KR" panose="020B0400000000000000" charset="-122"/>
              <a:ea typeface="Source Han Sans KR" panose="020B0400000000000000" charset="-122"/>
              <a:cs typeface="Source Han Sans KR" panose="020B0400000000000000" charset="-122"/>
              <a:sym typeface="Source Han Sans KR" panose="020B0400000000000000" charset="-122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4301935" y="942975"/>
            <a:ext cx="13258990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3955868" y="8823560"/>
            <a:ext cx="10376264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10491774" y="8063834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268449" y="7139614"/>
            <a:ext cx="2911911" cy="37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65">
                <a:solidFill>
                  <a:srgbClr val="24242F"/>
                </a:solidFill>
                <a:latin typeface="Source Han Sans KR" panose="020B0400000000000000" charset="-122"/>
                <a:ea typeface="Source Han Sans KR" panose="020B0400000000000000" charset="-122"/>
                <a:cs typeface="Source Han Sans KR" panose="020B0400000000000000" charset="-122"/>
                <a:sym typeface="Source Han Sans KR" panose="020B0400000000000000" charset="-122"/>
              </a:rPr>
              <a:t>YOLO Training</a:t>
            </a:r>
            <a:endParaRPr lang="en-US" sz="2165">
              <a:solidFill>
                <a:srgbClr val="24242F"/>
              </a:solidFill>
              <a:latin typeface="Source Han Sans KR" panose="020B0400000000000000" charset="-122"/>
              <a:ea typeface="Source Han Sans KR" panose="020B0400000000000000" charset="-122"/>
              <a:cs typeface="Source Han Sans KR" panose="020B0400000000000000" charset="-122"/>
              <a:sym typeface="Source Han Sans KR" panose="020B04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268449" y="8081578"/>
            <a:ext cx="3332146" cy="37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65">
                <a:solidFill>
                  <a:srgbClr val="24242F"/>
                </a:solidFill>
                <a:latin typeface="Source Han Sans KR" panose="020B0400000000000000" charset="-122"/>
                <a:ea typeface="Source Han Sans KR" panose="020B0400000000000000" charset="-122"/>
                <a:cs typeface="Source Han Sans KR" panose="020B0400000000000000" charset="-122"/>
                <a:sym typeface="Source Han Sans KR" panose="020B0400000000000000" charset="-122"/>
              </a:rPr>
              <a:t>Full System Integration</a:t>
            </a:r>
            <a:endParaRPr lang="en-US" sz="2165">
              <a:solidFill>
                <a:srgbClr val="24242F"/>
              </a:solidFill>
              <a:latin typeface="Source Han Sans KR" panose="020B0400000000000000" charset="-122"/>
              <a:ea typeface="Source Han Sans KR" panose="020B0400000000000000" charset="-122"/>
              <a:cs typeface="Source Han Sans KR" panose="020B0400000000000000" charset="-122"/>
              <a:sym typeface="Source Han Sans KR" panose="020B0400000000000000" charset="-122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10491774" y="3075059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871653" y="3086918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4"/>
                </a:lnTo>
                <a:lnTo>
                  <a:pt x="0" y="52280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899358" y="4088135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2899358" y="5100007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491774" y="5100007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899358" y="6065004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491774" y="4104392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871653" y="6080468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7871653" y="7088975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899358" y="8042044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5"/>
                </a:lnTo>
                <a:lnTo>
                  <a:pt x="0" y="522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7871653" y="8085624"/>
            <a:ext cx="522805" cy="522805"/>
          </a:xfrm>
          <a:custGeom>
            <a:avLst/>
            <a:gdLst/>
            <a:ahLst/>
            <a:cxnLst/>
            <a:rect l="l" t="t" r="r" b="b"/>
            <a:pathLst>
              <a:path w="522805" h="522805">
                <a:moveTo>
                  <a:pt x="0" y="0"/>
                </a:moveTo>
                <a:lnTo>
                  <a:pt x="522805" y="0"/>
                </a:lnTo>
                <a:lnTo>
                  <a:pt x="522805" y="522804"/>
                </a:lnTo>
                <a:lnTo>
                  <a:pt x="0" y="52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318127" y="4206552"/>
            <a:ext cx="3472645" cy="3011032"/>
            <a:chOff x="0" y="0"/>
            <a:chExt cx="1098484" cy="9524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484" cy="952465"/>
            </a:xfrm>
            <a:custGeom>
              <a:avLst/>
              <a:gdLst/>
              <a:ahLst/>
              <a:cxnLst/>
              <a:rect l="l" t="t" r="r" b="b"/>
              <a:pathLst>
                <a:path w="1098484" h="952465">
                  <a:moveTo>
                    <a:pt x="73570" y="0"/>
                  </a:moveTo>
                  <a:lnTo>
                    <a:pt x="1024914" y="0"/>
                  </a:lnTo>
                  <a:cubicBezTo>
                    <a:pt x="1065546" y="0"/>
                    <a:pt x="1098484" y="32939"/>
                    <a:pt x="1098484" y="73570"/>
                  </a:cubicBezTo>
                  <a:lnTo>
                    <a:pt x="1098484" y="878894"/>
                  </a:lnTo>
                  <a:cubicBezTo>
                    <a:pt x="1098484" y="898406"/>
                    <a:pt x="1090733" y="917119"/>
                    <a:pt x="1076936" y="930916"/>
                  </a:cubicBezTo>
                  <a:cubicBezTo>
                    <a:pt x="1063139" y="944713"/>
                    <a:pt x="1044426" y="952465"/>
                    <a:pt x="1024914" y="952465"/>
                  </a:cubicBezTo>
                  <a:lnTo>
                    <a:pt x="73570" y="952465"/>
                  </a:lnTo>
                  <a:cubicBezTo>
                    <a:pt x="54058" y="952465"/>
                    <a:pt x="35345" y="944713"/>
                    <a:pt x="21548" y="930916"/>
                  </a:cubicBezTo>
                  <a:cubicBezTo>
                    <a:pt x="7751" y="917119"/>
                    <a:pt x="0" y="898406"/>
                    <a:pt x="0" y="878894"/>
                  </a:cubicBezTo>
                  <a:lnTo>
                    <a:pt x="0" y="73570"/>
                  </a:lnTo>
                  <a:cubicBezTo>
                    <a:pt x="0" y="54058"/>
                    <a:pt x="7751" y="35345"/>
                    <a:pt x="21548" y="21548"/>
                  </a:cubicBezTo>
                  <a:cubicBezTo>
                    <a:pt x="35345" y="7751"/>
                    <a:pt x="54058" y="0"/>
                    <a:pt x="735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8484" cy="990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5" name="AutoShape 5"/>
          <p:cNvSpPr/>
          <p:nvPr/>
        </p:nvSpPr>
        <p:spPr>
          <a:xfrm>
            <a:off x="4384856" y="942975"/>
            <a:ext cx="13176069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0">
            <a:off x="7408536" y="4206552"/>
            <a:ext cx="3472645" cy="3011032"/>
            <a:chOff x="0" y="0"/>
            <a:chExt cx="1098484" cy="9524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8484" cy="952465"/>
            </a:xfrm>
            <a:custGeom>
              <a:avLst/>
              <a:gdLst/>
              <a:ahLst/>
              <a:cxnLst/>
              <a:rect l="l" t="t" r="r" b="b"/>
              <a:pathLst>
                <a:path w="1098484" h="952465">
                  <a:moveTo>
                    <a:pt x="73570" y="0"/>
                  </a:moveTo>
                  <a:lnTo>
                    <a:pt x="1024914" y="0"/>
                  </a:lnTo>
                  <a:cubicBezTo>
                    <a:pt x="1065546" y="0"/>
                    <a:pt x="1098484" y="32939"/>
                    <a:pt x="1098484" y="73570"/>
                  </a:cubicBezTo>
                  <a:lnTo>
                    <a:pt x="1098484" y="878894"/>
                  </a:lnTo>
                  <a:cubicBezTo>
                    <a:pt x="1098484" y="898406"/>
                    <a:pt x="1090733" y="917119"/>
                    <a:pt x="1076936" y="930916"/>
                  </a:cubicBezTo>
                  <a:cubicBezTo>
                    <a:pt x="1063139" y="944713"/>
                    <a:pt x="1044426" y="952465"/>
                    <a:pt x="1024914" y="952465"/>
                  </a:cubicBezTo>
                  <a:lnTo>
                    <a:pt x="73570" y="952465"/>
                  </a:lnTo>
                  <a:cubicBezTo>
                    <a:pt x="54058" y="952465"/>
                    <a:pt x="35345" y="944713"/>
                    <a:pt x="21548" y="930916"/>
                  </a:cubicBezTo>
                  <a:cubicBezTo>
                    <a:pt x="7751" y="917119"/>
                    <a:pt x="0" y="898406"/>
                    <a:pt x="0" y="878894"/>
                  </a:cubicBezTo>
                  <a:lnTo>
                    <a:pt x="0" y="73570"/>
                  </a:lnTo>
                  <a:cubicBezTo>
                    <a:pt x="0" y="54058"/>
                    <a:pt x="7751" y="35345"/>
                    <a:pt x="21548" y="21548"/>
                  </a:cubicBezTo>
                  <a:cubicBezTo>
                    <a:pt x="35345" y="7751"/>
                    <a:pt x="54058" y="0"/>
                    <a:pt x="735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98484" cy="990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1500805" y="4206552"/>
            <a:ext cx="3469068" cy="3007931"/>
            <a:chOff x="0" y="0"/>
            <a:chExt cx="1098484" cy="9524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8484" cy="952465"/>
            </a:xfrm>
            <a:custGeom>
              <a:avLst/>
              <a:gdLst/>
              <a:ahLst/>
              <a:cxnLst/>
              <a:rect l="l" t="t" r="r" b="b"/>
              <a:pathLst>
                <a:path w="1098484" h="952465">
                  <a:moveTo>
                    <a:pt x="73646" y="0"/>
                  </a:moveTo>
                  <a:lnTo>
                    <a:pt x="1024838" y="0"/>
                  </a:lnTo>
                  <a:cubicBezTo>
                    <a:pt x="1044370" y="0"/>
                    <a:pt x="1063102" y="7759"/>
                    <a:pt x="1076914" y="21570"/>
                  </a:cubicBezTo>
                  <a:cubicBezTo>
                    <a:pt x="1090725" y="35382"/>
                    <a:pt x="1098484" y="54114"/>
                    <a:pt x="1098484" y="73646"/>
                  </a:cubicBezTo>
                  <a:lnTo>
                    <a:pt x="1098484" y="878819"/>
                  </a:lnTo>
                  <a:cubicBezTo>
                    <a:pt x="1098484" y="898351"/>
                    <a:pt x="1090725" y="917083"/>
                    <a:pt x="1076914" y="930894"/>
                  </a:cubicBezTo>
                  <a:cubicBezTo>
                    <a:pt x="1063102" y="944706"/>
                    <a:pt x="1044370" y="952465"/>
                    <a:pt x="1024838" y="952465"/>
                  </a:cubicBezTo>
                  <a:lnTo>
                    <a:pt x="73646" y="952465"/>
                  </a:lnTo>
                  <a:cubicBezTo>
                    <a:pt x="54114" y="952465"/>
                    <a:pt x="35382" y="944706"/>
                    <a:pt x="21570" y="930894"/>
                  </a:cubicBezTo>
                  <a:cubicBezTo>
                    <a:pt x="7759" y="917083"/>
                    <a:pt x="0" y="898351"/>
                    <a:pt x="0" y="878819"/>
                  </a:cubicBezTo>
                  <a:lnTo>
                    <a:pt x="0" y="73646"/>
                  </a:lnTo>
                  <a:cubicBezTo>
                    <a:pt x="0" y="54114"/>
                    <a:pt x="7759" y="35382"/>
                    <a:pt x="21570" y="21570"/>
                  </a:cubicBezTo>
                  <a:cubicBezTo>
                    <a:pt x="35382" y="7759"/>
                    <a:pt x="54114" y="0"/>
                    <a:pt x="7364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98484" cy="990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4456342" y="4969758"/>
            <a:ext cx="1182871" cy="1182871"/>
          </a:xfrm>
          <a:custGeom>
            <a:avLst/>
            <a:gdLst/>
            <a:ahLst/>
            <a:cxnLst/>
            <a:rect l="l" t="t" r="r" b="b"/>
            <a:pathLst>
              <a:path w="1182871" h="1182871">
                <a:moveTo>
                  <a:pt x="0" y="0"/>
                </a:moveTo>
                <a:lnTo>
                  <a:pt x="1182871" y="0"/>
                </a:lnTo>
                <a:lnTo>
                  <a:pt x="1182871" y="1182871"/>
                </a:lnTo>
                <a:lnTo>
                  <a:pt x="0" y="118287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604015" y="4792876"/>
            <a:ext cx="1308255" cy="1308255"/>
          </a:xfrm>
          <a:custGeom>
            <a:avLst/>
            <a:gdLst/>
            <a:ahLst/>
            <a:cxnLst/>
            <a:rect l="l" t="t" r="r" b="b"/>
            <a:pathLst>
              <a:path w="1308255" h="1308255">
                <a:moveTo>
                  <a:pt x="0" y="0"/>
                </a:moveTo>
                <a:lnTo>
                  <a:pt x="1308255" y="0"/>
                </a:lnTo>
                <a:lnTo>
                  <a:pt x="1308255" y="1308255"/>
                </a:lnTo>
                <a:lnTo>
                  <a:pt x="0" y="1308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6790772" y="5712068"/>
            <a:ext cx="617764" cy="0"/>
          </a:xfrm>
          <a:prstGeom prst="line">
            <a:avLst/>
          </a:prstGeom>
          <a:ln w="66675" cap="flat">
            <a:solidFill>
              <a:srgbClr val="0F71FC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AutoShape 16"/>
          <p:cNvSpPr/>
          <p:nvPr/>
        </p:nvSpPr>
        <p:spPr>
          <a:xfrm flipV="1">
            <a:off x="10881181" y="5710518"/>
            <a:ext cx="619624" cy="1551"/>
          </a:xfrm>
          <a:prstGeom prst="line">
            <a:avLst/>
          </a:prstGeom>
          <a:ln w="66675" cap="flat">
            <a:solidFill>
              <a:srgbClr val="0F71FC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Freeform 17"/>
          <p:cNvSpPr/>
          <p:nvPr/>
        </p:nvSpPr>
        <p:spPr>
          <a:xfrm>
            <a:off x="8523189" y="4938594"/>
            <a:ext cx="1245199" cy="1245199"/>
          </a:xfrm>
          <a:custGeom>
            <a:avLst/>
            <a:gdLst/>
            <a:ahLst/>
            <a:cxnLst/>
            <a:rect l="l" t="t" r="r" b="b"/>
            <a:pathLst>
              <a:path w="1245199" h="1245199">
                <a:moveTo>
                  <a:pt x="0" y="0"/>
                </a:moveTo>
                <a:lnTo>
                  <a:pt x="1245199" y="0"/>
                </a:lnTo>
                <a:lnTo>
                  <a:pt x="1245199" y="1245199"/>
                </a:lnTo>
                <a:lnTo>
                  <a:pt x="0" y="1245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98500" y="565150"/>
            <a:ext cx="36863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Future Plans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27429" y="6246121"/>
            <a:ext cx="3009582" cy="63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Add More AI modules</a:t>
            </a:r>
            <a:endParaRPr lang="en-US" sz="183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(Safety Glass, etc)</a:t>
            </a:r>
            <a:endParaRPr lang="en-US" sz="183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640998" y="6246121"/>
            <a:ext cx="3009582" cy="31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Create sett</a:t>
            </a: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ings page</a:t>
            </a:r>
            <a:endParaRPr lang="en-US" sz="183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754902" y="6246405"/>
            <a:ext cx="3006482" cy="31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Optimize</a:t>
            </a: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system  speed</a:t>
            </a:r>
            <a:endParaRPr lang="en-US" sz="183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18701" y="2705561"/>
            <a:ext cx="3650598" cy="57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</a:pPr>
            <a:r>
              <a:rPr lang="en-US" sz="3310" b="1">
                <a:solidFill>
                  <a:schemeClr val="tx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Our Future Plans: </a:t>
            </a:r>
            <a:endParaRPr lang="en-US" sz="3310" b="1">
              <a:solidFill>
                <a:schemeClr val="tx1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72FD">
                <a:alpha val="100000"/>
              </a:srgbClr>
            </a:gs>
            <a:gs pos="100000">
              <a:srgbClr val="005AD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1975" y="2225780"/>
            <a:ext cx="9103747" cy="2261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0"/>
              </a:lnSpc>
              <a:spcBef>
                <a:spcPct val="0"/>
              </a:spcBef>
            </a:pPr>
            <a:r>
              <a:rPr lang="en-US" sz="13230" b="1">
                <a:solidFill>
                  <a:srgbClr val="FFFFF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Thank You</a:t>
            </a:r>
            <a:endParaRPr lang="en-US" sz="13230" b="1">
              <a:solidFill>
                <a:srgbClr val="FFFFF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25930" y="5334000"/>
            <a:ext cx="3606800" cy="1945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175"/>
              </a:lnSpc>
              <a:spcBef>
                <a:spcPct val="0"/>
              </a:spcBef>
            </a:pPr>
            <a:r>
              <a:rPr lang="en-US" sz="10840">
                <a:solidFill>
                  <a:srgbClr val="FFFFFF">
                    <a:alpha val="60000"/>
                  </a:srgbClr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Q &amp; A</a:t>
            </a:r>
            <a:endParaRPr lang="en-US" sz="10840">
              <a:solidFill>
                <a:srgbClr val="FFFFFF">
                  <a:alpha val="60000"/>
                </a:srgbClr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584170" y="8146415"/>
            <a:ext cx="157543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FFFF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MEERKAT</a:t>
            </a:r>
            <a:endParaRPr lang="en-US" sz="2500" b="1">
              <a:solidFill>
                <a:srgbClr val="FFFFFF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19974" y="2440808"/>
            <a:ext cx="9968026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319974" y="3774154"/>
            <a:ext cx="9968026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319974" y="5107499"/>
            <a:ext cx="9968026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319974" y="6440845"/>
            <a:ext cx="9968026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319974" y="7774190"/>
            <a:ext cx="9968026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319974" y="9107536"/>
            <a:ext cx="9968026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730827" y="1583200"/>
            <a:ext cx="6051602" cy="99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Project Idea, Motivation</a:t>
            </a:r>
            <a:endParaRPr lang="en-US" sz="3480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 </a:t>
            </a:r>
            <a:endParaRPr lang="en-US" sz="3480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30827" y="2919800"/>
            <a:ext cx="5668854" cy="99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Requirement Analysis</a:t>
            </a:r>
            <a:endParaRPr lang="en-US" sz="3480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  <a:p>
            <a:pPr algn="l">
              <a:lnSpc>
                <a:spcPts val="3965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9730827" y="4256401"/>
            <a:ext cx="5668854" cy="99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Tools, System Design</a:t>
            </a:r>
            <a:endParaRPr lang="en-US" sz="3480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  <a:p>
            <a:pPr algn="l">
              <a:lnSpc>
                <a:spcPts val="3965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9730827" y="5593002"/>
            <a:ext cx="5480267" cy="99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UI, Website Features</a:t>
            </a:r>
            <a:endParaRPr lang="en-US" sz="3480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  <a:p>
            <a:pPr algn="l">
              <a:lnSpc>
                <a:spcPts val="3965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9730827" y="6929602"/>
            <a:ext cx="5071812" cy="99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AI Integration (YOLO)</a:t>
            </a:r>
            <a:endParaRPr lang="en-US" sz="3480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  <a:p>
            <a:pPr algn="l">
              <a:lnSpc>
                <a:spcPts val="3965"/>
              </a:lnSpc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9730827" y="8266203"/>
            <a:ext cx="5668854" cy="99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24242F"/>
                </a:solidFill>
                <a:latin typeface="Source Han Sans KR Medium" panose="020B0600000000000000" charset="-122"/>
                <a:ea typeface="Source Han Sans KR Medium" panose="020B0600000000000000" charset="-122"/>
                <a:cs typeface="Source Han Sans KR Medium" panose="020B0600000000000000" charset="-122"/>
                <a:sym typeface="Source Han Sans KR Medium" panose="020B0600000000000000" charset="-122"/>
              </a:rPr>
              <a:t>Progress, Future Plans</a:t>
            </a:r>
            <a:endParaRPr lang="en-US" sz="3480" b="1">
              <a:solidFill>
                <a:srgbClr val="24242F"/>
              </a:solidFill>
              <a:latin typeface="Source Han Sans KR Medium" panose="020B0600000000000000" charset="-122"/>
              <a:ea typeface="Source Han Sans KR Medium" panose="020B0600000000000000" charset="-122"/>
              <a:cs typeface="Source Han Sans KR Medium" panose="020B0600000000000000" charset="-122"/>
              <a:sym typeface="Source Han Sans KR Medium" panose="020B0600000000000000" charset="-122"/>
            </a:endParaRPr>
          </a:p>
          <a:p>
            <a:pPr algn="l">
              <a:lnSpc>
                <a:spcPts val="3965"/>
              </a:lnSpc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1432615" y="1288444"/>
            <a:ext cx="2906613" cy="1818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0"/>
              </a:lnSpc>
            </a:pPr>
            <a:r>
              <a:rPr lang="en-US" sz="585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Table of</a:t>
            </a:r>
            <a:endParaRPr lang="en-US" sz="585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l">
              <a:lnSpc>
                <a:spcPts val="7260"/>
              </a:lnSpc>
            </a:pPr>
            <a:r>
              <a:rPr lang="en-US" sz="585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Contents</a:t>
            </a:r>
            <a:endParaRPr lang="en-US" sz="5855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800680" y="1573675"/>
            <a:ext cx="474988" cy="50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01</a:t>
            </a:r>
            <a:endParaRPr lang="en-US" sz="3480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800680" y="2910275"/>
            <a:ext cx="545753" cy="50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02</a:t>
            </a:r>
            <a:endParaRPr lang="en-US" sz="3480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00680" y="4246876"/>
            <a:ext cx="550154" cy="50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03</a:t>
            </a:r>
            <a:endParaRPr lang="en-US" sz="3480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800680" y="5583477"/>
            <a:ext cx="586400" cy="50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04</a:t>
            </a:r>
            <a:endParaRPr lang="en-US" sz="3480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00680" y="6920077"/>
            <a:ext cx="549291" cy="50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05</a:t>
            </a:r>
            <a:endParaRPr lang="en-US" sz="3480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800680" y="8256678"/>
            <a:ext cx="560337" cy="50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3480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06</a:t>
            </a:r>
            <a:endParaRPr lang="en-US" sz="3480" b="1">
              <a:solidFill>
                <a:srgbClr val="0F71FC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102708" y="952500"/>
            <a:ext cx="10458217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0">
            <a:off x="12550677" y="0"/>
            <a:ext cx="5737323" cy="10287000"/>
            <a:chOff x="0" y="0"/>
            <a:chExt cx="888861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8861" cy="1593725"/>
            </a:xfrm>
            <a:custGeom>
              <a:avLst/>
              <a:gdLst/>
              <a:ahLst/>
              <a:cxnLst/>
              <a:rect l="l" t="t" r="r" b="b"/>
              <a:pathLst>
                <a:path w="888861" h="1593725">
                  <a:moveTo>
                    <a:pt x="0" y="0"/>
                  </a:moveTo>
                  <a:lnTo>
                    <a:pt x="888861" y="0"/>
                  </a:lnTo>
                  <a:lnTo>
                    <a:pt x="88886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1"/>
              <a:stretch>
                <a:fillRect l="-109377" r="-10937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755650" y="4191160"/>
            <a:ext cx="3470545" cy="2647390"/>
            <a:chOff x="0" y="0"/>
            <a:chExt cx="1207519" cy="921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7519" cy="921116"/>
            </a:xfrm>
            <a:custGeom>
              <a:avLst/>
              <a:gdLst/>
              <a:ahLst/>
              <a:cxnLst/>
              <a:rect l="l" t="t" r="r" b="b"/>
              <a:pathLst>
                <a:path w="1207519" h="921116">
                  <a:moveTo>
                    <a:pt x="73615" y="0"/>
                  </a:moveTo>
                  <a:lnTo>
                    <a:pt x="1133904" y="0"/>
                  </a:lnTo>
                  <a:cubicBezTo>
                    <a:pt x="1174561" y="0"/>
                    <a:pt x="1207519" y="32958"/>
                    <a:pt x="1207519" y="73615"/>
                  </a:cubicBezTo>
                  <a:lnTo>
                    <a:pt x="1207519" y="847501"/>
                  </a:lnTo>
                  <a:cubicBezTo>
                    <a:pt x="1207519" y="867025"/>
                    <a:pt x="1199763" y="885749"/>
                    <a:pt x="1185958" y="899554"/>
                  </a:cubicBezTo>
                  <a:cubicBezTo>
                    <a:pt x="1172152" y="913360"/>
                    <a:pt x="1153428" y="921116"/>
                    <a:pt x="1133904" y="921116"/>
                  </a:cubicBezTo>
                  <a:lnTo>
                    <a:pt x="73615" y="921116"/>
                  </a:lnTo>
                  <a:cubicBezTo>
                    <a:pt x="32958" y="921116"/>
                    <a:pt x="0" y="888157"/>
                    <a:pt x="0" y="847501"/>
                  </a:cubicBezTo>
                  <a:lnTo>
                    <a:pt x="0" y="73615"/>
                  </a:lnTo>
                  <a:cubicBezTo>
                    <a:pt x="0" y="32958"/>
                    <a:pt x="32958" y="0"/>
                    <a:pt x="73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07519" cy="959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4550246" y="4191160"/>
            <a:ext cx="3470545" cy="2647390"/>
            <a:chOff x="0" y="0"/>
            <a:chExt cx="1207519" cy="9211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7519" cy="921116"/>
            </a:xfrm>
            <a:custGeom>
              <a:avLst/>
              <a:gdLst/>
              <a:ahLst/>
              <a:cxnLst/>
              <a:rect l="l" t="t" r="r" b="b"/>
              <a:pathLst>
                <a:path w="1207519" h="921116">
                  <a:moveTo>
                    <a:pt x="73615" y="0"/>
                  </a:moveTo>
                  <a:lnTo>
                    <a:pt x="1133904" y="0"/>
                  </a:lnTo>
                  <a:cubicBezTo>
                    <a:pt x="1174561" y="0"/>
                    <a:pt x="1207519" y="32958"/>
                    <a:pt x="1207519" y="73615"/>
                  </a:cubicBezTo>
                  <a:lnTo>
                    <a:pt x="1207519" y="847501"/>
                  </a:lnTo>
                  <a:cubicBezTo>
                    <a:pt x="1207519" y="867025"/>
                    <a:pt x="1199763" y="885749"/>
                    <a:pt x="1185958" y="899554"/>
                  </a:cubicBezTo>
                  <a:cubicBezTo>
                    <a:pt x="1172152" y="913360"/>
                    <a:pt x="1153428" y="921116"/>
                    <a:pt x="1133904" y="921116"/>
                  </a:cubicBezTo>
                  <a:lnTo>
                    <a:pt x="73615" y="921116"/>
                  </a:lnTo>
                  <a:cubicBezTo>
                    <a:pt x="32958" y="921116"/>
                    <a:pt x="0" y="888157"/>
                    <a:pt x="0" y="847501"/>
                  </a:cubicBezTo>
                  <a:lnTo>
                    <a:pt x="0" y="73615"/>
                  </a:lnTo>
                  <a:cubicBezTo>
                    <a:pt x="0" y="32958"/>
                    <a:pt x="32958" y="0"/>
                    <a:pt x="73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07519" cy="959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8364613" y="4191160"/>
            <a:ext cx="3470545" cy="2647390"/>
            <a:chOff x="0" y="0"/>
            <a:chExt cx="1207519" cy="9211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7519" cy="921116"/>
            </a:xfrm>
            <a:custGeom>
              <a:avLst/>
              <a:gdLst/>
              <a:ahLst/>
              <a:cxnLst/>
              <a:rect l="l" t="t" r="r" b="b"/>
              <a:pathLst>
                <a:path w="1207519" h="921116">
                  <a:moveTo>
                    <a:pt x="73615" y="0"/>
                  </a:moveTo>
                  <a:lnTo>
                    <a:pt x="1133904" y="0"/>
                  </a:lnTo>
                  <a:cubicBezTo>
                    <a:pt x="1174561" y="0"/>
                    <a:pt x="1207519" y="32958"/>
                    <a:pt x="1207519" y="73615"/>
                  </a:cubicBezTo>
                  <a:lnTo>
                    <a:pt x="1207519" y="847501"/>
                  </a:lnTo>
                  <a:cubicBezTo>
                    <a:pt x="1207519" y="867025"/>
                    <a:pt x="1199763" y="885749"/>
                    <a:pt x="1185958" y="899554"/>
                  </a:cubicBezTo>
                  <a:cubicBezTo>
                    <a:pt x="1172152" y="913360"/>
                    <a:pt x="1153428" y="921116"/>
                    <a:pt x="1133904" y="921116"/>
                  </a:cubicBezTo>
                  <a:lnTo>
                    <a:pt x="73615" y="921116"/>
                  </a:lnTo>
                  <a:cubicBezTo>
                    <a:pt x="32958" y="921116"/>
                    <a:pt x="0" y="888157"/>
                    <a:pt x="0" y="847501"/>
                  </a:cubicBezTo>
                  <a:lnTo>
                    <a:pt x="0" y="73615"/>
                  </a:lnTo>
                  <a:cubicBezTo>
                    <a:pt x="0" y="32958"/>
                    <a:pt x="32958" y="0"/>
                    <a:pt x="73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07519" cy="959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5178304" y="4448754"/>
            <a:ext cx="2214429" cy="2214429"/>
          </a:xfrm>
          <a:custGeom>
            <a:avLst/>
            <a:gdLst/>
            <a:ahLst/>
            <a:cxnLst/>
            <a:rect l="l" t="t" r="r" b="b"/>
            <a:pathLst>
              <a:path w="2214429" h="2214429">
                <a:moveTo>
                  <a:pt x="0" y="0"/>
                </a:moveTo>
                <a:lnTo>
                  <a:pt x="2214429" y="0"/>
                </a:lnTo>
                <a:lnTo>
                  <a:pt x="2214429" y="2214430"/>
                </a:lnTo>
                <a:lnTo>
                  <a:pt x="0" y="2214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322737" y="4730034"/>
            <a:ext cx="1534325" cy="1569642"/>
          </a:xfrm>
          <a:custGeom>
            <a:avLst/>
            <a:gdLst/>
            <a:ahLst/>
            <a:cxnLst/>
            <a:rect l="l" t="t" r="r" b="b"/>
            <a:pathLst>
              <a:path w="1534325" h="1569642">
                <a:moveTo>
                  <a:pt x="0" y="0"/>
                </a:moveTo>
                <a:lnTo>
                  <a:pt x="1534325" y="0"/>
                </a:lnTo>
                <a:lnTo>
                  <a:pt x="1534325" y="1569642"/>
                </a:lnTo>
                <a:lnTo>
                  <a:pt x="0" y="1569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67117" y="4591050"/>
            <a:ext cx="1847610" cy="1847610"/>
          </a:xfrm>
          <a:custGeom>
            <a:avLst/>
            <a:gdLst/>
            <a:ahLst/>
            <a:cxnLst/>
            <a:rect l="l" t="t" r="r" b="b"/>
            <a:pathLst>
              <a:path w="1847610" h="1847610">
                <a:moveTo>
                  <a:pt x="0" y="0"/>
                </a:moveTo>
                <a:lnTo>
                  <a:pt x="1847611" y="0"/>
                </a:lnTo>
                <a:lnTo>
                  <a:pt x="1847611" y="1847610"/>
                </a:lnTo>
                <a:lnTo>
                  <a:pt x="0" y="1847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7100" y="565150"/>
            <a:ext cx="6218146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Why Safety Monitoring ?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l">
              <a:lnSpc>
                <a:spcPts val="5600"/>
              </a:lnSpc>
              <a:spcBef>
                <a:spcPct val="0"/>
              </a:spcBef>
            </a:pPr>
          </a:p>
        </p:txBody>
      </p:sp>
      <p:sp>
        <p:nvSpPr>
          <p:cNvPr id="19" name="TextBox 19"/>
          <p:cNvSpPr txBox="1"/>
          <p:nvPr/>
        </p:nvSpPr>
        <p:spPr>
          <a:xfrm>
            <a:off x="1315532" y="7095725"/>
            <a:ext cx="2350781" cy="78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27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Automation</a:t>
            </a:r>
            <a:r>
              <a:rPr lang="en-US" sz="227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is </a:t>
            </a:r>
            <a:endParaRPr lang="en-US" sz="227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227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everywhere</a:t>
            </a:r>
            <a:endParaRPr lang="en-US" sz="227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550246" y="7095725"/>
            <a:ext cx="3490518" cy="11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27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Companies want </a:t>
            </a:r>
            <a:endParaRPr lang="en-US" sz="227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ctr">
              <a:lnSpc>
                <a:spcPts val="3180"/>
              </a:lnSpc>
            </a:pPr>
            <a:r>
              <a:rPr lang="en-US" sz="227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smart safety systems</a:t>
            </a:r>
            <a:endParaRPr lang="en-US" sz="227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ctr">
              <a:lnSpc>
                <a:spcPts val="3180"/>
              </a:lnSpc>
              <a:spcBef>
                <a:spcPct val="0"/>
              </a:spcBef>
            </a:pPr>
          </a:p>
        </p:txBody>
      </p:sp>
      <p:sp>
        <p:nvSpPr>
          <p:cNvPr id="21" name="TextBox 21"/>
          <p:cNvSpPr txBox="1"/>
          <p:nvPr/>
        </p:nvSpPr>
        <p:spPr>
          <a:xfrm>
            <a:off x="755650" y="2194250"/>
            <a:ext cx="10481253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4242F"/>
                </a:solidFill>
                <a:latin typeface="Source Han Sans KR" panose="020B0400000000000000" charset="-122"/>
                <a:ea typeface="Source Han Sans KR" panose="020B0400000000000000" charset="-122"/>
                <a:cs typeface="Source Han Sans KR" panose="020B0400000000000000" charset="-122"/>
                <a:sym typeface="Source Han Sans KR" panose="020B0400000000000000" charset="-122"/>
              </a:rPr>
              <a:t>We chose</a:t>
            </a:r>
            <a:r>
              <a:rPr lang="en-US" sz="2500" u="none" strike="noStrike">
                <a:solidFill>
                  <a:srgbClr val="24242F"/>
                </a:solidFill>
                <a:latin typeface="Source Han Sans KR" panose="020B0400000000000000" charset="-122"/>
                <a:ea typeface="Source Han Sans KR" panose="020B0400000000000000" charset="-122"/>
                <a:cs typeface="Source Han Sans KR" panose="020B0400000000000000" charset="-122"/>
                <a:sym typeface="Source Han Sans KR" panose="020B0400000000000000" charset="-122"/>
              </a:rPr>
              <a:t> this project because safety is very important in many workplaces like factories and construction sites.</a:t>
            </a:r>
            <a:endParaRPr lang="en-US" sz="2500" u="none" strike="noStrike">
              <a:solidFill>
                <a:srgbClr val="24242F"/>
              </a:solidFill>
              <a:latin typeface="Source Han Sans KR" panose="020B0400000000000000" charset="-122"/>
              <a:ea typeface="Source Han Sans KR" panose="020B0400000000000000" charset="-122"/>
              <a:cs typeface="Source Han Sans KR" panose="020B0400000000000000" charset="-122"/>
              <a:sym typeface="Source Han Sans KR" panose="020B0400000000000000" charset="-122"/>
            </a:endParaRP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id="22" name="TextBox 22"/>
          <p:cNvSpPr txBox="1"/>
          <p:nvPr/>
        </p:nvSpPr>
        <p:spPr>
          <a:xfrm>
            <a:off x="8344641" y="7095725"/>
            <a:ext cx="3490518" cy="78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227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PPE</a:t>
            </a:r>
            <a:r>
              <a:rPr lang="en-US" sz="227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is important for workers</a:t>
            </a:r>
            <a:endParaRPr lang="en-US" sz="227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42528" y="2615911"/>
            <a:ext cx="1317527" cy="1295584"/>
            <a:chOff x="0" y="0"/>
            <a:chExt cx="1756702" cy="172744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1756702" cy="1727446"/>
              <a:chOff x="0" y="0"/>
              <a:chExt cx="256946" cy="2526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6946" cy="252667"/>
              </a:xfrm>
              <a:custGeom>
                <a:avLst/>
                <a:gdLst/>
                <a:ahLst/>
                <a:cxnLst/>
                <a:rect l="l" t="t" r="r" b="b"/>
                <a:pathLst>
                  <a:path w="256946" h="252667">
                    <a:moveTo>
                      <a:pt x="94018" y="0"/>
                    </a:moveTo>
                    <a:lnTo>
                      <a:pt x="162929" y="0"/>
                    </a:lnTo>
                    <a:cubicBezTo>
                      <a:pt x="214853" y="0"/>
                      <a:pt x="256946" y="42093"/>
                      <a:pt x="256946" y="94018"/>
                    </a:cubicBezTo>
                    <a:lnTo>
                      <a:pt x="256946" y="158649"/>
                    </a:lnTo>
                    <a:cubicBezTo>
                      <a:pt x="256946" y="210574"/>
                      <a:pt x="214853" y="252667"/>
                      <a:pt x="162929" y="252667"/>
                    </a:cubicBezTo>
                    <a:lnTo>
                      <a:pt x="94018" y="252667"/>
                    </a:lnTo>
                    <a:cubicBezTo>
                      <a:pt x="42093" y="252667"/>
                      <a:pt x="0" y="210574"/>
                      <a:pt x="0" y="158649"/>
                    </a:cubicBezTo>
                    <a:lnTo>
                      <a:pt x="0" y="94018"/>
                    </a:lnTo>
                    <a:cubicBezTo>
                      <a:pt x="0" y="42093"/>
                      <a:pt x="42093" y="0"/>
                      <a:pt x="940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56946" cy="290767"/>
              </a:xfrm>
              <a:prstGeom prst="rect">
                <a:avLst/>
              </a:prstGeom>
            </p:spPr>
            <p:txBody>
              <a:bodyPr lIns="68605" tIns="68605" rIns="68605" bIns="68605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174625"/>
              <a:ext cx="1756702" cy="1294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95"/>
                </a:lnSpc>
                <a:spcBef>
                  <a:spcPct val="0"/>
                </a:spcBef>
              </a:pPr>
              <a:r>
                <a:rPr lang="en-US" sz="5855" b="1">
                  <a:solidFill>
                    <a:srgbClr val="0F71FC"/>
                  </a:solidFill>
                  <a:latin typeface="Cabin Bold" panose="00000800000000000000"/>
                  <a:ea typeface="Cabin Bold" panose="00000800000000000000"/>
                  <a:cs typeface="Cabin Bold" panose="00000800000000000000"/>
                  <a:sym typeface="Cabin Bold" panose="00000800000000000000"/>
                </a:rPr>
                <a:t>01</a:t>
              </a:r>
              <a:endParaRPr lang="en-US" sz="585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542528" y="4759220"/>
            <a:ext cx="1317527" cy="1295584"/>
            <a:chOff x="0" y="0"/>
            <a:chExt cx="1756702" cy="1727446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0" y="0"/>
              <a:ext cx="1756702" cy="1727446"/>
              <a:chOff x="0" y="0"/>
              <a:chExt cx="256946" cy="25266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56946" cy="252667"/>
              </a:xfrm>
              <a:custGeom>
                <a:avLst/>
                <a:gdLst/>
                <a:ahLst/>
                <a:cxnLst/>
                <a:rect l="l" t="t" r="r" b="b"/>
                <a:pathLst>
                  <a:path w="256946" h="252667">
                    <a:moveTo>
                      <a:pt x="94018" y="0"/>
                    </a:moveTo>
                    <a:lnTo>
                      <a:pt x="162929" y="0"/>
                    </a:lnTo>
                    <a:cubicBezTo>
                      <a:pt x="214853" y="0"/>
                      <a:pt x="256946" y="42093"/>
                      <a:pt x="256946" y="94018"/>
                    </a:cubicBezTo>
                    <a:lnTo>
                      <a:pt x="256946" y="158649"/>
                    </a:lnTo>
                    <a:cubicBezTo>
                      <a:pt x="256946" y="210574"/>
                      <a:pt x="214853" y="252667"/>
                      <a:pt x="162929" y="252667"/>
                    </a:cubicBezTo>
                    <a:lnTo>
                      <a:pt x="94018" y="252667"/>
                    </a:lnTo>
                    <a:cubicBezTo>
                      <a:pt x="42093" y="252667"/>
                      <a:pt x="0" y="210574"/>
                      <a:pt x="0" y="158649"/>
                    </a:cubicBezTo>
                    <a:lnTo>
                      <a:pt x="0" y="94018"/>
                    </a:lnTo>
                    <a:cubicBezTo>
                      <a:pt x="0" y="42093"/>
                      <a:pt x="42093" y="0"/>
                      <a:pt x="940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56946" cy="290767"/>
              </a:xfrm>
              <a:prstGeom prst="rect">
                <a:avLst/>
              </a:prstGeom>
            </p:spPr>
            <p:txBody>
              <a:bodyPr lIns="68605" tIns="68605" rIns="68605" bIns="68605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174625"/>
              <a:ext cx="1756702" cy="1294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95"/>
                </a:lnSpc>
                <a:spcBef>
                  <a:spcPct val="0"/>
                </a:spcBef>
              </a:pPr>
              <a:r>
                <a:rPr lang="en-US" sz="5855" b="1">
                  <a:solidFill>
                    <a:srgbClr val="0F71FC"/>
                  </a:solidFill>
                  <a:latin typeface="Cabin Bold" panose="00000800000000000000"/>
                  <a:ea typeface="Cabin Bold" panose="00000800000000000000"/>
                  <a:cs typeface="Cabin Bold" panose="00000800000000000000"/>
                  <a:sym typeface="Cabin Bold" panose="00000800000000000000"/>
                </a:rPr>
                <a:t>02</a:t>
              </a:r>
              <a:endParaRPr lang="en-US" sz="585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42528" y="6902530"/>
            <a:ext cx="1317527" cy="1295584"/>
            <a:chOff x="0" y="0"/>
            <a:chExt cx="1756702" cy="1727446"/>
          </a:xfrm>
        </p:grpSpPr>
        <p:grpSp>
          <p:nvGrpSpPr>
            <p:cNvPr id="13" name="Group 13"/>
            <p:cNvGrpSpPr/>
            <p:nvPr/>
          </p:nvGrpSpPr>
          <p:grpSpPr>
            <a:xfrm rot="0">
              <a:off x="0" y="0"/>
              <a:ext cx="1756702" cy="1727446"/>
              <a:chOff x="0" y="0"/>
              <a:chExt cx="256946" cy="25266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56946" cy="252667"/>
              </a:xfrm>
              <a:custGeom>
                <a:avLst/>
                <a:gdLst/>
                <a:ahLst/>
                <a:cxnLst/>
                <a:rect l="l" t="t" r="r" b="b"/>
                <a:pathLst>
                  <a:path w="256946" h="252667">
                    <a:moveTo>
                      <a:pt x="94018" y="0"/>
                    </a:moveTo>
                    <a:lnTo>
                      <a:pt x="162929" y="0"/>
                    </a:lnTo>
                    <a:cubicBezTo>
                      <a:pt x="214853" y="0"/>
                      <a:pt x="256946" y="42093"/>
                      <a:pt x="256946" y="94018"/>
                    </a:cubicBezTo>
                    <a:lnTo>
                      <a:pt x="256946" y="158649"/>
                    </a:lnTo>
                    <a:cubicBezTo>
                      <a:pt x="256946" y="210574"/>
                      <a:pt x="214853" y="252667"/>
                      <a:pt x="162929" y="252667"/>
                    </a:cubicBezTo>
                    <a:lnTo>
                      <a:pt x="94018" y="252667"/>
                    </a:lnTo>
                    <a:cubicBezTo>
                      <a:pt x="42093" y="252667"/>
                      <a:pt x="0" y="210574"/>
                      <a:pt x="0" y="158649"/>
                    </a:cubicBezTo>
                    <a:lnTo>
                      <a:pt x="0" y="94018"/>
                    </a:lnTo>
                    <a:cubicBezTo>
                      <a:pt x="0" y="42093"/>
                      <a:pt x="42093" y="0"/>
                      <a:pt x="940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256946" cy="290767"/>
              </a:xfrm>
              <a:prstGeom prst="rect">
                <a:avLst/>
              </a:prstGeom>
            </p:spPr>
            <p:txBody>
              <a:bodyPr lIns="68605" tIns="68605" rIns="68605" bIns="68605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174625"/>
              <a:ext cx="1756702" cy="1294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95"/>
                </a:lnSpc>
                <a:spcBef>
                  <a:spcPct val="0"/>
                </a:spcBef>
              </a:pPr>
              <a:r>
                <a:rPr lang="en-US" sz="5855" b="1">
                  <a:solidFill>
                    <a:srgbClr val="0F71FC"/>
                  </a:solidFill>
                  <a:latin typeface="Cabin Bold" panose="00000800000000000000"/>
                  <a:ea typeface="Cabin Bold" panose="00000800000000000000"/>
                  <a:cs typeface="Cabin Bold" panose="00000800000000000000"/>
                  <a:sym typeface="Cabin Bold" panose="00000800000000000000"/>
                </a:rPr>
                <a:t>03</a:t>
              </a:r>
              <a:endParaRPr lang="en-US" sz="5855" b="1">
                <a:solidFill>
                  <a:srgbClr val="0F71FC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98500" y="565150"/>
            <a:ext cx="379190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Our Solution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4511398" y="933450"/>
            <a:ext cx="14638502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>
            <a:off x="10428749" y="3490189"/>
            <a:ext cx="6830551" cy="3833647"/>
          </a:xfrm>
          <a:custGeom>
            <a:avLst/>
            <a:gdLst/>
            <a:ahLst/>
            <a:cxnLst/>
            <a:rect l="l" t="t" r="r" b="b"/>
            <a:pathLst>
              <a:path w="6830551" h="3833647">
                <a:moveTo>
                  <a:pt x="0" y="0"/>
                </a:moveTo>
                <a:lnTo>
                  <a:pt x="6830551" y="0"/>
                </a:lnTo>
                <a:lnTo>
                  <a:pt x="6830551" y="3833647"/>
                </a:lnTo>
                <a:lnTo>
                  <a:pt x="0" y="383364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352800" y="2701728"/>
            <a:ext cx="57912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We</a:t>
            </a:r>
            <a:r>
              <a:rPr lang="en-US" sz="3000" b="1" u="none" strike="noStrike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created a website for </a:t>
            </a:r>
            <a:endParaRPr lang="en-US" sz="3000" b="1" u="none" strike="noStrike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safety monitoring</a:t>
            </a:r>
            <a:endParaRPr lang="en-US" sz="3000" b="1" u="none" strike="noStrike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52800" y="5111737"/>
            <a:ext cx="418167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It works in real</a:t>
            </a:r>
            <a:r>
              <a:rPr lang="en-US" sz="3000" b="1" u="none" strike="noStrike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time</a:t>
            </a:r>
            <a:endParaRPr lang="en-US" sz="3000" b="1" u="none" strike="noStrike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352800" y="7255047"/>
            <a:ext cx="57912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It is easy to use and</a:t>
            </a:r>
            <a:r>
              <a:rPr lang="en-US" sz="3000" b="1" u="none" strike="noStrike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web-based</a:t>
            </a:r>
            <a:endParaRPr lang="en-US" sz="3000" b="1" u="none" strike="noStrike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44767" y="1019175"/>
            <a:ext cx="13116158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91931" y="3266204"/>
            <a:ext cx="4696596" cy="2636124"/>
          </a:xfrm>
          <a:custGeom>
            <a:avLst/>
            <a:gdLst/>
            <a:ahLst/>
            <a:cxnLst/>
            <a:rect l="l" t="t" r="r" b="b"/>
            <a:pathLst>
              <a:path w="4696596" h="2636124">
                <a:moveTo>
                  <a:pt x="0" y="0"/>
                </a:moveTo>
                <a:lnTo>
                  <a:pt x="4696596" y="0"/>
                </a:lnTo>
                <a:lnTo>
                  <a:pt x="4696596" y="2636125"/>
                </a:lnTo>
                <a:lnTo>
                  <a:pt x="0" y="263612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03644" y="3723001"/>
            <a:ext cx="4694976" cy="1654979"/>
          </a:xfrm>
          <a:custGeom>
            <a:avLst/>
            <a:gdLst/>
            <a:ahLst/>
            <a:cxnLst/>
            <a:rect l="l" t="t" r="r" b="b"/>
            <a:pathLst>
              <a:path w="4694976" h="1654979">
                <a:moveTo>
                  <a:pt x="0" y="0"/>
                </a:moveTo>
                <a:lnTo>
                  <a:pt x="4694976" y="0"/>
                </a:lnTo>
                <a:lnTo>
                  <a:pt x="4694976" y="1654979"/>
                </a:lnTo>
                <a:lnTo>
                  <a:pt x="0" y="1654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16334" y="3153703"/>
            <a:ext cx="2861127" cy="2861127"/>
          </a:xfrm>
          <a:custGeom>
            <a:avLst/>
            <a:gdLst/>
            <a:ahLst/>
            <a:cxnLst/>
            <a:rect l="l" t="t" r="r" b="b"/>
            <a:pathLst>
              <a:path w="2861127" h="2861127">
                <a:moveTo>
                  <a:pt x="0" y="0"/>
                </a:moveTo>
                <a:lnTo>
                  <a:pt x="2861127" y="0"/>
                </a:lnTo>
                <a:lnTo>
                  <a:pt x="2861127" y="2861127"/>
                </a:lnTo>
                <a:lnTo>
                  <a:pt x="0" y="2861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8500" y="565150"/>
            <a:ext cx="3449369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We Added AI !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l">
              <a:lnSpc>
                <a:spcPts val="5600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6371176" y="3206211"/>
            <a:ext cx="982181" cy="2233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80"/>
              </a:lnSpc>
              <a:spcBef>
                <a:spcPct val="0"/>
              </a:spcBef>
            </a:pPr>
            <a:r>
              <a:rPr lang="en-US" sz="13130" b="1">
                <a:solidFill>
                  <a:srgbClr val="000000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+</a:t>
            </a:r>
            <a:endParaRPr lang="en-US" sz="13130" b="1">
              <a:solidFill>
                <a:srgbClr val="000000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40438" y="3274088"/>
            <a:ext cx="982181" cy="2233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80"/>
              </a:lnSpc>
              <a:spcBef>
                <a:spcPct val="0"/>
              </a:spcBef>
            </a:pPr>
            <a:r>
              <a:rPr lang="en-US" sz="13130" b="1">
                <a:solidFill>
                  <a:srgbClr val="000000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=</a:t>
            </a:r>
            <a:endParaRPr lang="en-US" sz="13130" b="1">
              <a:solidFill>
                <a:srgbClr val="000000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55" y="6094215"/>
            <a:ext cx="489914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Website was the</a:t>
            </a:r>
            <a:r>
              <a:rPr lang="en-US" sz="28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task</a:t>
            </a:r>
            <a:endParaRPr lang="en-US" sz="28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84701" y="6094215"/>
            <a:ext cx="489914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But we added AI (YOLO) </a:t>
            </a:r>
            <a:endParaRPr lang="en-US" sz="28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to make</a:t>
            </a:r>
            <a:r>
              <a:rPr lang="en-US" sz="28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it smart</a:t>
            </a:r>
            <a:endParaRPr lang="en-US" sz="28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55965" y="6058655"/>
            <a:ext cx="439033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Now it can detect</a:t>
            </a:r>
            <a:r>
              <a:rPr lang="en-US" sz="28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PPE automatically.</a:t>
            </a:r>
            <a:endParaRPr lang="en-US" sz="28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90926" y="2779288"/>
            <a:ext cx="9505143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890926" y="4140592"/>
            <a:ext cx="9505143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890926" y="5501896"/>
            <a:ext cx="9505143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890926" y="6863199"/>
            <a:ext cx="9505143" cy="22801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6483654" y="952500"/>
            <a:ext cx="11077271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890926" y="8228041"/>
            <a:ext cx="9505143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7189774" y="2966621"/>
            <a:ext cx="1824978" cy="948414"/>
          </a:xfrm>
          <a:custGeom>
            <a:avLst/>
            <a:gdLst/>
            <a:ahLst/>
            <a:cxnLst/>
            <a:rect l="l" t="t" r="r" b="b"/>
            <a:pathLst>
              <a:path w="1824978" h="948414">
                <a:moveTo>
                  <a:pt x="0" y="0"/>
                </a:moveTo>
                <a:lnTo>
                  <a:pt x="1824978" y="0"/>
                </a:lnTo>
                <a:lnTo>
                  <a:pt x="1824978" y="948413"/>
                </a:lnTo>
                <a:lnTo>
                  <a:pt x="0" y="94841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18838" y="4370019"/>
            <a:ext cx="902450" cy="902450"/>
          </a:xfrm>
          <a:custGeom>
            <a:avLst/>
            <a:gdLst/>
            <a:ahLst/>
            <a:cxnLst/>
            <a:rect l="l" t="t" r="r" b="b"/>
            <a:pathLst>
              <a:path w="902450" h="902450">
                <a:moveTo>
                  <a:pt x="0" y="0"/>
                </a:moveTo>
                <a:lnTo>
                  <a:pt x="902450" y="0"/>
                </a:lnTo>
                <a:lnTo>
                  <a:pt x="902450" y="902449"/>
                </a:lnTo>
                <a:lnTo>
                  <a:pt x="0" y="90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768885" y="4425398"/>
            <a:ext cx="992715" cy="791691"/>
          </a:xfrm>
          <a:custGeom>
            <a:avLst/>
            <a:gdLst/>
            <a:ahLst/>
            <a:cxnLst/>
            <a:rect l="l" t="t" r="r" b="b"/>
            <a:pathLst>
              <a:path w="992715" h="791691">
                <a:moveTo>
                  <a:pt x="0" y="0"/>
                </a:moveTo>
                <a:lnTo>
                  <a:pt x="992715" y="0"/>
                </a:lnTo>
                <a:lnTo>
                  <a:pt x="992715" y="791691"/>
                </a:lnTo>
                <a:lnTo>
                  <a:pt x="0" y="791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552175" y="4370019"/>
            <a:ext cx="840212" cy="902450"/>
          </a:xfrm>
          <a:custGeom>
            <a:avLst/>
            <a:gdLst/>
            <a:ahLst/>
            <a:cxnLst/>
            <a:rect l="l" t="t" r="r" b="b"/>
            <a:pathLst>
              <a:path w="840212" h="902450">
                <a:moveTo>
                  <a:pt x="0" y="0"/>
                </a:moveTo>
                <a:lnTo>
                  <a:pt x="840212" y="0"/>
                </a:lnTo>
                <a:lnTo>
                  <a:pt x="840212" y="902449"/>
                </a:lnTo>
                <a:lnTo>
                  <a:pt x="0" y="902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727298" y="5612173"/>
            <a:ext cx="3459908" cy="1245567"/>
          </a:xfrm>
          <a:custGeom>
            <a:avLst/>
            <a:gdLst/>
            <a:ahLst/>
            <a:cxnLst/>
            <a:rect l="l" t="t" r="r" b="b"/>
            <a:pathLst>
              <a:path w="3459908" h="1245567">
                <a:moveTo>
                  <a:pt x="0" y="0"/>
                </a:moveTo>
                <a:lnTo>
                  <a:pt x="3459908" y="0"/>
                </a:lnTo>
                <a:lnTo>
                  <a:pt x="3459908" y="1245567"/>
                </a:lnTo>
                <a:lnTo>
                  <a:pt x="0" y="1245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89774" y="7189533"/>
            <a:ext cx="1362256" cy="723699"/>
          </a:xfrm>
          <a:custGeom>
            <a:avLst/>
            <a:gdLst/>
            <a:ahLst/>
            <a:cxnLst/>
            <a:rect l="l" t="t" r="r" b="b"/>
            <a:pathLst>
              <a:path w="1362256" h="723699">
                <a:moveTo>
                  <a:pt x="0" y="0"/>
                </a:moveTo>
                <a:lnTo>
                  <a:pt x="1362257" y="0"/>
                </a:lnTo>
                <a:lnTo>
                  <a:pt x="1362257" y="723699"/>
                </a:lnTo>
                <a:lnTo>
                  <a:pt x="0" y="723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H="1">
            <a:off x="6318515" y="2779288"/>
            <a:ext cx="0" cy="5448754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>
            <a:off x="2900451" y="2777519"/>
            <a:ext cx="0" cy="5448754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H="1">
            <a:off x="12382987" y="2777519"/>
            <a:ext cx="0" cy="5448754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0458556" y="5751999"/>
            <a:ext cx="1458751" cy="753626"/>
          </a:xfrm>
          <a:custGeom>
            <a:avLst/>
            <a:gdLst/>
            <a:ahLst/>
            <a:cxnLst/>
            <a:rect l="l" t="t" r="r" b="b"/>
            <a:pathLst>
              <a:path w="1458751" h="753626">
                <a:moveTo>
                  <a:pt x="0" y="0"/>
                </a:moveTo>
                <a:lnTo>
                  <a:pt x="1458751" y="0"/>
                </a:lnTo>
                <a:lnTo>
                  <a:pt x="1458751" y="753626"/>
                </a:lnTo>
                <a:lnTo>
                  <a:pt x="0" y="753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98500" y="565150"/>
            <a:ext cx="583305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Tools &amp; Technologies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l">
              <a:lnSpc>
                <a:spcPts val="5600"/>
              </a:lnSpc>
              <a:spcBef>
                <a:spcPct val="0"/>
              </a:spcBef>
            </a:pPr>
          </a:p>
        </p:txBody>
      </p:sp>
      <p:sp>
        <p:nvSpPr>
          <p:cNvPr id="20" name="TextBox 20"/>
          <p:cNvSpPr txBox="1"/>
          <p:nvPr/>
        </p:nvSpPr>
        <p:spPr>
          <a:xfrm>
            <a:off x="3799980" y="3177454"/>
            <a:ext cx="1503127" cy="59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0"/>
              </a:lnSpc>
              <a:spcBef>
                <a:spcPct val="0"/>
              </a:spcBef>
            </a:pPr>
            <a:r>
              <a:rPr lang="en-US" sz="355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Design</a:t>
            </a:r>
            <a:endParaRPr lang="en-US" sz="355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753194" y="4542296"/>
            <a:ext cx="2063495" cy="59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0"/>
              </a:lnSpc>
              <a:spcBef>
                <a:spcPct val="0"/>
              </a:spcBef>
            </a:pPr>
            <a:r>
              <a:rPr lang="en-US" sz="355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Frontend</a:t>
            </a:r>
            <a:endParaRPr lang="en-US" sz="355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764649" y="5907138"/>
            <a:ext cx="1926399" cy="59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0"/>
              </a:lnSpc>
              <a:spcBef>
                <a:spcPct val="0"/>
              </a:spcBef>
            </a:pPr>
            <a:r>
              <a:rPr lang="en-US" sz="355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Backend</a:t>
            </a:r>
            <a:endParaRPr lang="en-US" sz="355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888793" y="7268442"/>
            <a:ext cx="438074" cy="59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0"/>
              </a:lnSpc>
              <a:spcBef>
                <a:spcPct val="0"/>
              </a:spcBef>
            </a:pPr>
            <a:r>
              <a:rPr lang="en-US" sz="355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AI</a:t>
            </a:r>
            <a:endParaRPr lang="en-US" sz="355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276910" y="4146975"/>
            <a:ext cx="3472645" cy="3011032"/>
            <a:chOff x="0" y="0"/>
            <a:chExt cx="1098484" cy="9524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484" cy="952465"/>
            </a:xfrm>
            <a:custGeom>
              <a:avLst/>
              <a:gdLst/>
              <a:ahLst/>
              <a:cxnLst/>
              <a:rect l="l" t="t" r="r" b="b"/>
              <a:pathLst>
                <a:path w="1098484" h="952465">
                  <a:moveTo>
                    <a:pt x="73570" y="0"/>
                  </a:moveTo>
                  <a:lnTo>
                    <a:pt x="1024914" y="0"/>
                  </a:lnTo>
                  <a:cubicBezTo>
                    <a:pt x="1065546" y="0"/>
                    <a:pt x="1098484" y="32939"/>
                    <a:pt x="1098484" y="73570"/>
                  </a:cubicBezTo>
                  <a:lnTo>
                    <a:pt x="1098484" y="878894"/>
                  </a:lnTo>
                  <a:cubicBezTo>
                    <a:pt x="1098484" y="898406"/>
                    <a:pt x="1090733" y="917119"/>
                    <a:pt x="1076936" y="930916"/>
                  </a:cubicBezTo>
                  <a:cubicBezTo>
                    <a:pt x="1063139" y="944713"/>
                    <a:pt x="1044426" y="952465"/>
                    <a:pt x="1024914" y="952465"/>
                  </a:cubicBezTo>
                  <a:lnTo>
                    <a:pt x="73570" y="952465"/>
                  </a:lnTo>
                  <a:cubicBezTo>
                    <a:pt x="54058" y="952465"/>
                    <a:pt x="35345" y="944713"/>
                    <a:pt x="21548" y="930916"/>
                  </a:cubicBezTo>
                  <a:cubicBezTo>
                    <a:pt x="7751" y="917119"/>
                    <a:pt x="0" y="898406"/>
                    <a:pt x="0" y="878894"/>
                  </a:cubicBezTo>
                  <a:lnTo>
                    <a:pt x="0" y="73570"/>
                  </a:lnTo>
                  <a:cubicBezTo>
                    <a:pt x="0" y="54058"/>
                    <a:pt x="7751" y="35345"/>
                    <a:pt x="21548" y="21548"/>
                  </a:cubicBezTo>
                  <a:cubicBezTo>
                    <a:pt x="35345" y="7751"/>
                    <a:pt x="54058" y="0"/>
                    <a:pt x="735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8484" cy="990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98500" y="565150"/>
            <a:ext cx="667516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Functional</a:t>
            </a: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Requirements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7444952" y="942975"/>
            <a:ext cx="10115973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0">
            <a:off x="5367319" y="4146975"/>
            <a:ext cx="3472645" cy="3011032"/>
            <a:chOff x="0" y="0"/>
            <a:chExt cx="1098484" cy="9524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8484" cy="952465"/>
            </a:xfrm>
            <a:custGeom>
              <a:avLst/>
              <a:gdLst/>
              <a:ahLst/>
              <a:cxnLst/>
              <a:rect l="l" t="t" r="r" b="b"/>
              <a:pathLst>
                <a:path w="1098484" h="952465">
                  <a:moveTo>
                    <a:pt x="73570" y="0"/>
                  </a:moveTo>
                  <a:lnTo>
                    <a:pt x="1024914" y="0"/>
                  </a:lnTo>
                  <a:cubicBezTo>
                    <a:pt x="1065546" y="0"/>
                    <a:pt x="1098484" y="32939"/>
                    <a:pt x="1098484" y="73570"/>
                  </a:cubicBezTo>
                  <a:lnTo>
                    <a:pt x="1098484" y="878894"/>
                  </a:lnTo>
                  <a:cubicBezTo>
                    <a:pt x="1098484" y="898406"/>
                    <a:pt x="1090733" y="917119"/>
                    <a:pt x="1076936" y="930916"/>
                  </a:cubicBezTo>
                  <a:cubicBezTo>
                    <a:pt x="1063139" y="944713"/>
                    <a:pt x="1044426" y="952465"/>
                    <a:pt x="1024914" y="952465"/>
                  </a:cubicBezTo>
                  <a:lnTo>
                    <a:pt x="73570" y="952465"/>
                  </a:lnTo>
                  <a:cubicBezTo>
                    <a:pt x="54058" y="952465"/>
                    <a:pt x="35345" y="944713"/>
                    <a:pt x="21548" y="930916"/>
                  </a:cubicBezTo>
                  <a:cubicBezTo>
                    <a:pt x="7751" y="917119"/>
                    <a:pt x="0" y="898406"/>
                    <a:pt x="0" y="878894"/>
                  </a:cubicBezTo>
                  <a:lnTo>
                    <a:pt x="0" y="73570"/>
                  </a:lnTo>
                  <a:cubicBezTo>
                    <a:pt x="0" y="54058"/>
                    <a:pt x="7751" y="35345"/>
                    <a:pt x="21548" y="21548"/>
                  </a:cubicBezTo>
                  <a:cubicBezTo>
                    <a:pt x="35345" y="7751"/>
                    <a:pt x="54058" y="0"/>
                    <a:pt x="735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98484" cy="990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538445" y="4143873"/>
            <a:ext cx="3472645" cy="3011032"/>
            <a:chOff x="0" y="0"/>
            <a:chExt cx="1098484" cy="9524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8484" cy="952465"/>
            </a:xfrm>
            <a:custGeom>
              <a:avLst/>
              <a:gdLst/>
              <a:ahLst/>
              <a:cxnLst/>
              <a:rect l="l" t="t" r="r" b="b"/>
              <a:pathLst>
                <a:path w="1098484" h="952465">
                  <a:moveTo>
                    <a:pt x="73570" y="0"/>
                  </a:moveTo>
                  <a:lnTo>
                    <a:pt x="1024914" y="0"/>
                  </a:lnTo>
                  <a:cubicBezTo>
                    <a:pt x="1065546" y="0"/>
                    <a:pt x="1098484" y="32939"/>
                    <a:pt x="1098484" y="73570"/>
                  </a:cubicBezTo>
                  <a:lnTo>
                    <a:pt x="1098484" y="878894"/>
                  </a:lnTo>
                  <a:cubicBezTo>
                    <a:pt x="1098484" y="898406"/>
                    <a:pt x="1090733" y="917119"/>
                    <a:pt x="1076936" y="930916"/>
                  </a:cubicBezTo>
                  <a:cubicBezTo>
                    <a:pt x="1063139" y="944713"/>
                    <a:pt x="1044426" y="952465"/>
                    <a:pt x="1024914" y="952465"/>
                  </a:cubicBezTo>
                  <a:lnTo>
                    <a:pt x="73570" y="952465"/>
                  </a:lnTo>
                  <a:cubicBezTo>
                    <a:pt x="54058" y="952465"/>
                    <a:pt x="35345" y="944713"/>
                    <a:pt x="21548" y="930916"/>
                  </a:cubicBezTo>
                  <a:cubicBezTo>
                    <a:pt x="7751" y="917119"/>
                    <a:pt x="0" y="898406"/>
                    <a:pt x="0" y="878894"/>
                  </a:cubicBezTo>
                  <a:lnTo>
                    <a:pt x="0" y="73570"/>
                  </a:lnTo>
                  <a:cubicBezTo>
                    <a:pt x="0" y="54058"/>
                    <a:pt x="7751" y="35345"/>
                    <a:pt x="21548" y="21548"/>
                  </a:cubicBezTo>
                  <a:cubicBezTo>
                    <a:pt x="35345" y="7751"/>
                    <a:pt x="54058" y="0"/>
                    <a:pt x="735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98484" cy="990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9459588" y="4146975"/>
            <a:ext cx="3469068" cy="3007931"/>
            <a:chOff x="0" y="0"/>
            <a:chExt cx="1098484" cy="9524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8484" cy="952465"/>
            </a:xfrm>
            <a:custGeom>
              <a:avLst/>
              <a:gdLst/>
              <a:ahLst/>
              <a:cxnLst/>
              <a:rect l="l" t="t" r="r" b="b"/>
              <a:pathLst>
                <a:path w="1098484" h="952465">
                  <a:moveTo>
                    <a:pt x="73646" y="0"/>
                  </a:moveTo>
                  <a:lnTo>
                    <a:pt x="1024838" y="0"/>
                  </a:lnTo>
                  <a:cubicBezTo>
                    <a:pt x="1044370" y="0"/>
                    <a:pt x="1063102" y="7759"/>
                    <a:pt x="1076914" y="21570"/>
                  </a:cubicBezTo>
                  <a:cubicBezTo>
                    <a:pt x="1090725" y="35382"/>
                    <a:pt x="1098484" y="54114"/>
                    <a:pt x="1098484" y="73646"/>
                  </a:cubicBezTo>
                  <a:lnTo>
                    <a:pt x="1098484" y="878819"/>
                  </a:lnTo>
                  <a:cubicBezTo>
                    <a:pt x="1098484" y="898351"/>
                    <a:pt x="1090725" y="917083"/>
                    <a:pt x="1076914" y="930894"/>
                  </a:cubicBezTo>
                  <a:cubicBezTo>
                    <a:pt x="1063102" y="944706"/>
                    <a:pt x="1044370" y="952465"/>
                    <a:pt x="1024838" y="952465"/>
                  </a:cubicBezTo>
                  <a:lnTo>
                    <a:pt x="73646" y="952465"/>
                  </a:lnTo>
                  <a:cubicBezTo>
                    <a:pt x="54114" y="952465"/>
                    <a:pt x="35382" y="944706"/>
                    <a:pt x="21570" y="930894"/>
                  </a:cubicBezTo>
                  <a:cubicBezTo>
                    <a:pt x="7759" y="917083"/>
                    <a:pt x="0" y="898351"/>
                    <a:pt x="0" y="878819"/>
                  </a:cubicBezTo>
                  <a:lnTo>
                    <a:pt x="0" y="73646"/>
                  </a:lnTo>
                  <a:cubicBezTo>
                    <a:pt x="0" y="54114"/>
                    <a:pt x="7759" y="35382"/>
                    <a:pt x="21570" y="21570"/>
                  </a:cubicBezTo>
                  <a:cubicBezTo>
                    <a:pt x="35382" y="7759"/>
                    <a:pt x="54114" y="0"/>
                    <a:pt x="7364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98484" cy="990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6009641" y="4733298"/>
            <a:ext cx="954490" cy="954490"/>
          </a:xfrm>
          <a:custGeom>
            <a:avLst/>
            <a:gdLst/>
            <a:ahLst/>
            <a:cxnLst/>
            <a:rect l="l" t="t" r="r" b="b"/>
            <a:pathLst>
              <a:path w="954490" h="954490">
                <a:moveTo>
                  <a:pt x="0" y="0"/>
                </a:moveTo>
                <a:lnTo>
                  <a:pt x="954490" y="0"/>
                </a:lnTo>
                <a:lnTo>
                  <a:pt x="954490" y="954490"/>
                </a:lnTo>
                <a:lnTo>
                  <a:pt x="0" y="95449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05678" y="4830020"/>
            <a:ext cx="622496" cy="767329"/>
          </a:xfrm>
          <a:custGeom>
            <a:avLst/>
            <a:gdLst/>
            <a:ahLst/>
            <a:cxnLst/>
            <a:rect l="l" t="t" r="r" b="b"/>
            <a:pathLst>
              <a:path w="622496" h="767329">
                <a:moveTo>
                  <a:pt x="0" y="0"/>
                </a:moveTo>
                <a:lnTo>
                  <a:pt x="622496" y="0"/>
                </a:lnTo>
                <a:lnTo>
                  <a:pt x="622496" y="767329"/>
                </a:lnTo>
                <a:lnTo>
                  <a:pt x="0" y="76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777291" y="4649671"/>
            <a:ext cx="1156160" cy="1067748"/>
          </a:xfrm>
          <a:custGeom>
            <a:avLst/>
            <a:gdLst/>
            <a:ahLst/>
            <a:cxnLst/>
            <a:rect l="l" t="t" r="r" b="b"/>
            <a:pathLst>
              <a:path w="1156160" h="1067748">
                <a:moveTo>
                  <a:pt x="0" y="0"/>
                </a:moveTo>
                <a:lnTo>
                  <a:pt x="1156160" y="0"/>
                </a:lnTo>
                <a:lnTo>
                  <a:pt x="1156160" y="1067748"/>
                </a:lnTo>
                <a:lnTo>
                  <a:pt x="0" y="1067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213621" y="4700566"/>
            <a:ext cx="1019955" cy="1019955"/>
          </a:xfrm>
          <a:custGeom>
            <a:avLst/>
            <a:gdLst/>
            <a:ahLst/>
            <a:cxnLst/>
            <a:rect l="l" t="t" r="r" b="b"/>
            <a:pathLst>
              <a:path w="1019955" h="1019955">
                <a:moveTo>
                  <a:pt x="0" y="0"/>
                </a:moveTo>
                <a:lnTo>
                  <a:pt x="1019954" y="0"/>
                </a:lnTo>
                <a:lnTo>
                  <a:pt x="1019954" y="1019955"/>
                </a:lnTo>
                <a:lnTo>
                  <a:pt x="0" y="1019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359105" y="4532519"/>
            <a:ext cx="1308255" cy="1308255"/>
          </a:xfrm>
          <a:custGeom>
            <a:avLst/>
            <a:gdLst/>
            <a:ahLst/>
            <a:cxnLst/>
            <a:rect l="l" t="t" r="r" b="b"/>
            <a:pathLst>
              <a:path w="1308255" h="1308255">
                <a:moveTo>
                  <a:pt x="0" y="0"/>
                </a:moveTo>
                <a:lnTo>
                  <a:pt x="1308255" y="0"/>
                </a:lnTo>
                <a:lnTo>
                  <a:pt x="1308255" y="1308255"/>
                </a:lnTo>
                <a:lnTo>
                  <a:pt x="0" y="1308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89045" y="5912672"/>
            <a:ext cx="3009582" cy="63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Show live</a:t>
            </a: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camera feeds </a:t>
            </a:r>
            <a:endParaRPr lang="en-US" sz="183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on the dashboard</a:t>
            </a:r>
            <a:endParaRPr lang="en-US" sz="183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679454" y="5912672"/>
            <a:ext cx="3009582" cy="63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Detect PPE </a:t>
            </a: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in real time </a:t>
            </a:r>
            <a:endParaRPr lang="en-US" sz="183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(AI - YOLO)</a:t>
            </a:r>
            <a:endParaRPr lang="en-US" sz="183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850580" y="5909571"/>
            <a:ext cx="3009582" cy="63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</a:t>
            </a: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Show safety summary and detailed reports</a:t>
            </a:r>
            <a:endParaRPr lang="en-US" sz="183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71401" y="5910814"/>
            <a:ext cx="3006482" cy="635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Save detecti</a:t>
            </a:r>
            <a:r>
              <a:rPr lang="en-US" sz="183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on data to the database</a:t>
            </a:r>
            <a:endParaRPr lang="en-US" sz="183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47686" y="2705561"/>
            <a:ext cx="2992629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</a:pPr>
            <a:r>
              <a:rPr lang="en-US" sz="3310" b="1">
                <a:solidFill>
                  <a:schemeClr val="tx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How it Works ?</a:t>
            </a:r>
            <a:endParaRPr lang="en-US" sz="3310" b="1">
              <a:solidFill>
                <a:schemeClr val="tx1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4749555" y="5652491"/>
            <a:ext cx="617764" cy="0"/>
          </a:xfrm>
          <a:prstGeom prst="line">
            <a:avLst/>
          </a:prstGeom>
          <a:ln w="66675" cap="flat">
            <a:solidFill>
              <a:srgbClr val="0F71FC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8" name="AutoShape 28"/>
          <p:cNvSpPr/>
          <p:nvPr/>
        </p:nvSpPr>
        <p:spPr>
          <a:xfrm flipV="1">
            <a:off x="8839964" y="5650940"/>
            <a:ext cx="619624" cy="1551"/>
          </a:xfrm>
          <a:prstGeom prst="line">
            <a:avLst/>
          </a:prstGeom>
          <a:ln w="66675" cap="flat">
            <a:solidFill>
              <a:srgbClr val="0F71FC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AutoShape 29"/>
          <p:cNvSpPr/>
          <p:nvPr/>
        </p:nvSpPr>
        <p:spPr>
          <a:xfrm flipV="1">
            <a:off x="12928656" y="5649389"/>
            <a:ext cx="609789" cy="1551"/>
          </a:xfrm>
          <a:prstGeom prst="line">
            <a:avLst/>
          </a:prstGeom>
          <a:ln w="66675" cap="flat">
            <a:solidFill>
              <a:srgbClr val="0F71FC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0" name="TextBox 30"/>
          <p:cNvSpPr txBox="1"/>
          <p:nvPr/>
        </p:nvSpPr>
        <p:spPr>
          <a:xfrm>
            <a:off x="727100" y="1221824"/>
            <a:ext cx="667516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&amp; System Archit</a:t>
            </a: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ecture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565150"/>
            <a:ext cx="805186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Non-Functional </a:t>
            </a:r>
            <a:r>
              <a:rPr lang="en-US" sz="4000" b="1">
                <a:solidFill>
                  <a:srgbClr val="0F71FC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Requirements</a:t>
            </a:r>
            <a:endParaRPr lang="en-US" sz="4000" b="1">
              <a:solidFill>
                <a:srgbClr val="0F71FC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891406" y="3881427"/>
            <a:ext cx="3903997" cy="4216256"/>
            <a:chOff x="0" y="0"/>
            <a:chExt cx="1207519" cy="13041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7519" cy="1304102"/>
            </a:xfrm>
            <a:custGeom>
              <a:avLst/>
              <a:gdLst/>
              <a:ahLst/>
              <a:cxnLst/>
              <a:rect l="l" t="t" r="r" b="b"/>
              <a:pathLst>
                <a:path w="1207519" h="1304102">
                  <a:moveTo>
                    <a:pt x="65441" y="0"/>
                  </a:moveTo>
                  <a:lnTo>
                    <a:pt x="1142078" y="0"/>
                  </a:lnTo>
                  <a:cubicBezTo>
                    <a:pt x="1178220" y="0"/>
                    <a:pt x="1207519" y="29299"/>
                    <a:pt x="1207519" y="65441"/>
                  </a:cubicBezTo>
                  <a:lnTo>
                    <a:pt x="1207519" y="1238660"/>
                  </a:lnTo>
                  <a:cubicBezTo>
                    <a:pt x="1207519" y="1256016"/>
                    <a:pt x="1200624" y="1272662"/>
                    <a:pt x="1188352" y="1284934"/>
                  </a:cubicBezTo>
                  <a:cubicBezTo>
                    <a:pt x="1176079" y="1297207"/>
                    <a:pt x="1159434" y="1304102"/>
                    <a:pt x="1142078" y="1304102"/>
                  </a:cubicBezTo>
                  <a:lnTo>
                    <a:pt x="65441" y="1304102"/>
                  </a:lnTo>
                  <a:cubicBezTo>
                    <a:pt x="29299" y="1304102"/>
                    <a:pt x="0" y="1274802"/>
                    <a:pt x="0" y="1238660"/>
                  </a:cubicBezTo>
                  <a:lnTo>
                    <a:pt x="0" y="65441"/>
                  </a:lnTo>
                  <a:cubicBezTo>
                    <a:pt x="0" y="29299"/>
                    <a:pt x="29299" y="0"/>
                    <a:pt x="65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07519" cy="1342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7192001" y="3881427"/>
            <a:ext cx="3903997" cy="4216256"/>
            <a:chOff x="0" y="0"/>
            <a:chExt cx="1207519" cy="13041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7519" cy="1304102"/>
            </a:xfrm>
            <a:custGeom>
              <a:avLst/>
              <a:gdLst/>
              <a:ahLst/>
              <a:cxnLst/>
              <a:rect l="l" t="t" r="r" b="b"/>
              <a:pathLst>
                <a:path w="1207519" h="1304102">
                  <a:moveTo>
                    <a:pt x="65441" y="0"/>
                  </a:moveTo>
                  <a:lnTo>
                    <a:pt x="1142078" y="0"/>
                  </a:lnTo>
                  <a:cubicBezTo>
                    <a:pt x="1178220" y="0"/>
                    <a:pt x="1207519" y="29299"/>
                    <a:pt x="1207519" y="65441"/>
                  </a:cubicBezTo>
                  <a:lnTo>
                    <a:pt x="1207519" y="1238660"/>
                  </a:lnTo>
                  <a:cubicBezTo>
                    <a:pt x="1207519" y="1256016"/>
                    <a:pt x="1200624" y="1272662"/>
                    <a:pt x="1188352" y="1284934"/>
                  </a:cubicBezTo>
                  <a:cubicBezTo>
                    <a:pt x="1176079" y="1297207"/>
                    <a:pt x="1159434" y="1304102"/>
                    <a:pt x="1142078" y="1304102"/>
                  </a:cubicBezTo>
                  <a:lnTo>
                    <a:pt x="65441" y="1304102"/>
                  </a:lnTo>
                  <a:cubicBezTo>
                    <a:pt x="29299" y="1304102"/>
                    <a:pt x="0" y="1274802"/>
                    <a:pt x="0" y="1238660"/>
                  </a:cubicBezTo>
                  <a:lnTo>
                    <a:pt x="0" y="65441"/>
                  </a:lnTo>
                  <a:cubicBezTo>
                    <a:pt x="0" y="29299"/>
                    <a:pt x="29299" y="0"/>
                    <a:pt x="65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07519" cy="1342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2492596" y="3949606"/>
            <a:ext cx="3903997" cy="4216256"/>
            <a:chOff x="0" y="0"/>
            <a:chExt cx="1207519" cy="13041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7519" cy="1304102"/>
            </a:xfrm>
            <a:custGeom>
              <a:avLst/>
              <a:gdLst/>
              <a:ahLst/>
              <a:cxnLst/>
              <a:rect l="l" t="t" r="r" b="b"/>
              <a:pathLst>
                <a:path w="1207519" h="1304102">
                  <a:moveTo>
                    <a:pt x="65441" y="0"/>
                  </a:moveTo>
                  <a:lnTo>
                    <a:pt x="1142078" y="0"/>
                  </a:lnTo>
                  <a:cubicBezTo>
                    <a:pt x="1178220" y="0"/>
                    <a:pt x="1207519" y="29299"/>
                    <a:pt x="1207519" y="65441"/>
                  </a:cubicBezTo>
                  <a:lnTo>
                    <a:pt x="1207519" y="1238660"/>
                  </a:lnTo>
                  <a:cubicBezTo>
                    <a:pt x="1207519" y="1256016"/>
                    <a:pt x="1200624" y="1272662"/>
                    <a:pt x="1188352" y="1284934"/>
                  </a:cubicBezTo>
                  <a:cubicBezTo>
                    <a:pt x="1176079" y="1297207"/>
                    <a:pt x="1159434" y="1304102"/>
                    <a:pt x="1142078" y="1304102"/>
                  </a:cubicBezTo>
                  <a:lnTo>
                    <a:pt x="65441" y="1304102"/>
                  </a:lnTo>
                  <a:cubicBezTo>
                    <a:pt x="29299" y="1304102"/>
                    <a:pt x="0" y="1274802"/>
                    <a:pt x="0" y="1238660"/>
                  </a:cubicBezTo>
                  <a:lnTo>
                    <a:pt x="0" y="65441"/>
                  </a:lnTo>
                  <a:cubicBezTo>
                    <a:pt x="0" y="29299"/>
                    <a:pt x="29299" y="0"/>
                    <a:pt x="65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07519" cy="1342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770966" y="942975"/>
            <a:ext cx="8789959" cy="9525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3012225" y="4707811"/>
            <a:ext cx="1662360" cy="1662360"/>
          </a:xfrm>
          <a:custGeom>
            <a:avLst/>
            <a:gdLst/>
            <a:ahLst/>
            <a:cxnLst/>
            <a:rect l="l" t="t" r="r" b="b"/>
            <a:pathLst>
              <a:path w="1662360" h="1662360">
                <a:moveTo>
                  <a:pt x="0" y="0"/>
                </a:moveTo>
                <a:lnTo>
                  <a:pt x="1662360" y="0"/>
                </a:lnTo>
                <a:lnTo>
                  <a:pt x="1662360" y="1662360"/>
                </a:lnTo>
                <a:lnTo>
                  <a:pt x="0" y="16623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471277" y="4754683"/>
            <a:ext cx="1615488" cy="1615488"/>
          </a:xfrm>
          <a:custGeom>
            <a:avLst/>
            <a:gdLst/>
            <a:ahLst/>
            <a:cxnLst/>
            <a:rect l="l" t="t" r="r" b="b"/>
            <a:pathLst>
              <a:path w="1615488" h="1615488">
                <a:moveTo>
                  <a:pt x="0" y="0"/>
                </a:moveTo>
                <a:lnTo>
                  <a:pt x="1615488" y="0"/>
                </a:lnTo>
                <a:lnTo>
                  <a:pt x="1615488" y="1615488"/>
                </a:lnTo>
                <a:lnTo>
                  <a:pt x="0" y="1615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772524" y="4898687"/>
            <a:ext cx="1471484" cy="1471484"/>
          </a:xfrm>
          <a:custGeom>
            <a:avLst/>
            <a:gdLst/>
            <a:ahLst/>
            <a:cxnLst/>
            <a:rect l="l" t="t" r="r" b="b"/>
            <a:pathLst>
              <a:path w="1471484" h="1471484">
                <a:moveTo>
                  <a:pt x="0" y="0"/>
                </a:moveTo>
                <a:lnTo>
                  <a:pt x="1471484" y="0"/>
                </a:lnTo>
                <a:lnTo>
                  <a:pt x="1471484" y="1471484"/>
                </a:lnTo>
                <a:lnTo>
                  <a:pt x="0" y="1471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86768" y="6638375"/>
            <a:ext cx="27132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Fast</a:t>
            </a: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response</a:t>
            </a:r>
            <a:endParaRPr lang="en-US" sz="30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83949" y="6638375"/>
            <a:ext cx="23201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Easy</a:t>
            </a: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 to use</a:t>
            </a:r>
            <a:endParaRPr lang="en-US" sz="30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40301" y="6638375"/>
            <a:ext cx="313592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242F"/>
                </a:solidFill>
                <a:latin typeface="Source Han Sans KR Bold" panose="020B0800000000000000" charset="-122"/>
                <a:ea typeface="Source Han Sans KR Bold" panose="020B0800000000000000" charset="-122"/>
                <a:cs typeface="Source Han Sans KR Bold" panose="020B0800000000000000" charset="-122"/>
                <a:sym typeface="Source Han Sans KR Bold" panose="020B0800000000000000" charset="-122"/>
              </a:rPr>
              <a:t>Mobile-friendly</a:t>
            </a:r>
            <a:endParaRPr lang="en-US" sz="3000" b="1">
              <a:solidFill>
                <a:srgbClr val="24242F"/>
              </a:solidFill>
              <a:latin typeface="Source Han Sans KR Bold" panose="020B0800000000000000" charset="-122"/>
              <a:ea typeface="Source Han Sans KR Bold" panose="020B0800000000000000" charset="-122"/>
              <a:cs typeface="Source Han Sans KR Bold" panose="020B0800000000000000" charset="-122"/>
              <a:sym typeface="Source Han Sans KR Bold" panose="020B08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60870" y="2244725"/>
            <a:ext cx="4599305" cy="59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30"/>
              </a:lnSpc>
            </a:pPr>
            <a:r>
              <a:rPr lang="en-US" sz="3310" b="1">
                <a:solidFill>
                  <a:schemeClr val="tx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System Quality Goals</a:t>
            </a:r>
            <a:endParaRPr lang="en-US" sz="3310" b="1">
              <a:solidFill>
                <a:schemeClr val="tx1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1726</Words>
  <Application>WPS Presentation</Application>
  <PresentationFormat>On-screen Show (4:3)</PresentationFormat>
  <Paragraphs>257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SimSun</vt:lpstr>
      <vt:lpstr>Wingdings</vt:lpstr>
      <vt:lpstr>Source Han Sans KR Bold</vt:lpstr>
      <vt:lpstr>Cabin Bold</vt:lpstr>
      <vt:lpstr>Source Han Sans KR</vt:lpstr>
      <vt:lpstr>Cabin</vt:lpstr>
      <vt:lpstr>Source Han Sans KR Medium</vt:lpstr>
      <vt:lpstr>Canva Sans Bold</vt:lpstr>
      <vt:lpstr>Calibri</vt:lpstr>
      <vt:lpstr>Microsoft YaHei</vt:lpstr>
      <vt:lpstr>Arial Unicode MS</vt:lpstr>
      <vt:lpstr>바탕체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블루 심플한 비즈니스 프레젠테이션</dc:title>
  <dc:creator/>
  <cp:lastModifiedBy>dalab</cp:lastModifiedBy>
  <cp:revision>2</cp:revision>
  <dcterms:created xsi:type="dcterms:W3CDTF">2006-08-16T00:00:00Z</dcterms:created>
  <dcterms:modified xsi:type="dcterms:W3CDTF">2025-05-25T15:38:30Z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BDC9C975754043AF9D5DE075B26DD70A_12</vt:lpwstr>
  </property>
  <property fmtid="{D5CDD505-2E9C-101B-9397-08002B2CF9AE}" pid="3" name="KSOProductBuildVer">
    <vt:lpwstr>1033-12.2.0.21179</vt:lpwstr>
  </property>
</Properties>
</file>